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4"/>
  </p:handoutMasterIdLst>
  <p:sldIdLst>
    <p:sldId id="256" r:id="rId2"/>
    <p:sldId id="273" r:id="rId3"/>
    <p:sldId id="274" r:id="rId4"/>
    <p:sldId id="275" r:id="rId5"/>
    <p:sldId id="257" r:id="rId6"/>
    <p:sldId id="286" r:id="rId7"/>
    <p:sldId id="258" r:id="rId8"/>
    <p:sldId id="287" r:id="rId9"/>
    <p:sldId id="259" r:id="rId10"/>
    <p:sldId id="288" r:id="rId11"/>
    <p:sldId id="289" r:id="rId12"/>
    <p:sldId id="290" r:id="rId13"/>
    <p:sldId id="260" r:id="rId14"/>
    <p:sldId id="276" r:id="rId15"/>
    <p:sldId id="261" r:id="rId16"/>
    <p:sldId id="277" r:id="rId17"/>
    <p:sldId id="278" r:id="rId18"/>
    <p:sldId id="262" r:id="rId19"/>
    <p:sldId id="279" r:id="rId20"/>
    <p:sldId id="263" r:id="rId21"/>
    <p:sldId id="280" r:id="rId22"/>
    <p:sldId id="264" r:id="rId23"/>
    <p:sldId id="281" r:id="rId24"/>
    <p:sldId id="265" r:id="rId25"/>
    <p:sldId id="282" r:id="rId26"/>
    <p:sldId id="266" r:id="rId27"/>
    <p:sldId id="283" r:id="rId28"/>
    <p:sldId id="267" r:id="rId29"/>
    <p:sldId id="284" r:id="rId30"/>
    <p:sldId id="268" r:id="rId31"/>
    <p:sldId id="285" r:id="rId32"/>
    <p:sldId id="269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6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EA5736D-23F0-4E78-9C2C-ED4FF3F76F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E46B2B0-9A1E-448E-AF12-9D13B431F6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E6F70554-68C5-48BD-8F9D-56297E38089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FDB863DE-CE0D-41A1-9EA4-C4136D8952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F6168E-4269-491D-A90E-9BE5EF4CD1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7AA6-83CF-4E39-BAAE-C1C199DB7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62574-17F3-4E03-A60B-B3EC2CC17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D639D-A1FC-4E56-AD20-0670E625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1ED5E-B35F-457C-8E34-0103780F6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DB083-FD06-4300-B009-47D03C0F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5240E-D979-4526-BC10-C042ABE322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95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5B15-8CC0-468C-BDA8-6E68CE4C0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3855A-32AA-4330-BF56-4CFD8D2BB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6E1C4-D1AE-43C1-92C3-77B51417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34C93-56BC-4E6D-8F9B-DEFD7D8C8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677E1-3F85-4311-BFE0-0ECDBC291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35F95-A8AF-4DCD-827E-A5F9B83B88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24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9C2B3-69FD-4B7F-81DA-89A7BF721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5D1AB-0E99-4094-ACCE-ED590F57C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EE62B-6AE7-49FF-B4A6-EB58B860D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DCD52-840A-4BF6-894B-474641873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E95B6-0392-4F31-AA37-116273ED3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7C671-28ED-484C-8A43-BDBC609A0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498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AEDCC1-6792-4B86-9516-C458BD00AC6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54620-4876-4794-A0CF-1EF3A8CA3C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B2929A-023F-4C1B-A9CE-1D9F721B3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3B9CB1-7FBE-4317-890D-8733F0C6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BFA9BA-4572-4349-910D-9A08FFBD04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31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007B-4E2E-407C-8EE7-4B2777661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34A61-B2C9-43CD-8B62-915488960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5B859-064C-4EF9-B820-9307A55E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BA46F-3AB6-4F11-A319-2FB1B9AD4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7EB66-754C-4346-9419-FD75BF2D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A75D5-1F41-496C-B66E-457CF6C70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5E7E-8CFF-4714-AFED-804D4C8C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88BF0-A643-4373-94C5-D4461D205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B3F93-F860-4EC8-AD04-61A823E8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DD959-B9A5-428C-B230-3C1DAA8E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1A413-5B01-47D8-A52C-2074167C7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D11EB-9AB2-403A-9CA3-24FD4D507B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87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42ED0-B937-456D-A0D6-E081B3826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73B2-A56B-4072-B142-139FD44DE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7A202-97E6-4C87-B8D6-F12A12DCB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7EEE9-B49C-4B0C-92A3-53D5FE8F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75F01-1DB1-4A86-A17F-AF571700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862698-C311-4DAE-8555-1A5D1932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8E4D1-B3C4-4398-BDD5-476C80D586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30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254C-ECB0-4F71-A453-FCAE1142B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1B98D-AAFC-4D68-B02D-67B29D186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6360D-62E9-40BA-B46C-CE73B1B43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C46411-00B8-489C-9583-CA5A6E3D4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24A2B-FE4C-4B97-8E4A-CD892B2C27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24CFB-B042-4600-A7C5-FDE49C0D7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12FF1-8AAA-4892-A083-D73A50900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5C329C-1770-4AA3-B36B-BAFBF468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99A6E-0EBA-4EBE-A6AF-65269DAEB9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24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A7C84-5E67-42A3-9D6B-3A71844EB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9E640-6AD8-4323-8DD3-DAE58A44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44EB96-8778-497B-BCAF-5031B02C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D3737-F69C-467B-835B-68D6B837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D9AE0-FE8C-4589-B0B2-CF7593029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61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D4CEF8-A471-430E-9C77-A9323D77E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BA9198-77BC-4445-9A50-807DF678D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0047C-DE76-4A6B-B1E4-D01AC92A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A2AFC-430C-4FBF-8586-735155C3D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81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19F3D-D116-4FD5-A260-3588B4F04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732EC-835B-4FA5-9C95-81559AAE0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1DF30-E0E0-4D18-B903-70A2E6F9B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FB96A-BD32-4A2E-8968-E0B7F43CA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494988-726B-4429-B70D-DD9DCD11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B89421-894B-4586-8AA4-1F5B994D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B2367-8C61-407B-A2F7-1BB67C7D94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35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3AE69-36D0-4C48-83AE-C1585CB95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D6E173-D655-4776-91BB-36CF0E622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64D00-6548-437A-B8B8-6F5179F75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78639-7699-499A-9061-00382F9FC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47512-5777-4827-A579-EB870283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4730C-BB5C-46D2-A2D6-BE5AD269C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33B74-F561-4DCC-A7D0-0602724123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485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6B46A6-7A91-419E-AA1A-76C15273F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58120-8FD9-4DE2-B8B3-03AC2332B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05F397-2907-43EE-8EE3-5CBFB77C5B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EAA088-3B8D-4DCB-8C1C-08C017A25C2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2BA87E-C6F0-4227-A5DE-656027D65C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63FAD7-6BF1-45A9-85BC-BDB635CF6C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49BFFBF-F6B2-49E7-9633-5B6A9E63A94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Computed Tomography 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E0AA2B0-A281-4659-9941-9681F8A8E1E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/>
              <a:t>Basic principles</a:t>
            </a:r>
          </a:p>
          <a:p>
            <a:r>
              <a:rPr lang="en-US" altLang="en-US" sz="3200"/>
              <a:t>Geometry and historical development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9E435D4-7904-47A4-A2E9-11F793DB6B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Acquisition (cont.)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C4BA924-B9AF-40F5-BA18-0FF71A6CE1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Purpose of CT scanner hardware is to acquire a large number of transmission measurements through the patient at different positions</a:t>
            </a:r>
          </a:p>
          <a:p>
            <a:r>
              <a:rPr lang="en-US" altLang="en-US" sz="2800"/>
              <a:t>Single CT image may involve approximately 800 rays taken at 1,000 different projection angles</a:t>
            </a:r>
          </a:p>
          <a:p>
            <a:r>
              <a:rPr lang="en-US" altLang="en-US" sz="2800"/>
              <a:t>Before the acquisition of the next slice, the table that the patient lies on is moved slightly in the cranial-caudal direction (the “z-axis” of the scanner)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F0319DD-EA87-43C4-BD7C-7F13D9BD9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Tomographic reconstruction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BC2BF1C-5F76-42CC-B008-A9106E206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Each ray acquired in CT is a transmission measurement through the patient along a line</a:t>
            </a:r>
          </a:p>
          <a:p>
            <a:r>
              <a:rPr lang="en-US" altLang="en-US" sz="2800"/>
              <a:t>The unattenuated intensity of the x-ray beam is also measured during the scan by a reference detector</a:t>
            </a:r>
          </a:p>
        </p:txBody>
      </p:sp>
      <p:graphicFrame>
        <p:nvGraphicFramePr>
          <p:cNvPr id="37892" name="Object 4">
            <a:extLst>
              <a:ext uri="{FF2B5EF4-FFF2-40B4-BE49-F238E27FC236}">
                <a16:creationId xmlns:a16="http://schemas.microsoft.com/office/drawing/2014/main" id="{28EF5139-1E5C-4C32-A9A8-9E56254733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4572000"/>
          <a:ext cx="3005138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3" name="Equation" r:id="rId3" imgW="876240" imgH="482400" progId="Equation.3">
                  <p:embed/>
                </p:oleObj>
              </mc:Choice>
              <mc:Fallback>
                <p:oleObj name="Equation" r:id="rId3" imgW="8762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572000"/>
                        <a:ext cx="3005138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B73CE78-8647-4251-B79C-672CC267D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Reconstruction (cont.)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F437F39-52CD-4AE9-9622-7316E10F2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There are numerous reconstruction algorithms</a:t>
            </a:r>
          </a:p>
          <a:p>
            <a:pPr>
              <a:lnSpc>
                <a:spcPct val="90000"/>
              </a:lnSpc>
            </a:pPr>
            <a:r>
              <a:rPr lang="en-US" altLang="en-US" sz="2800" i="1"/>
              <a:t>Filtered backprojection</a:t>
            </a:r>
            <a:r>
              <a:rPr lang="en-US" altLang="en-US" sz="2800"/>
              <a:t> reconstruction is most widely used in clinical CT scanners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Builds up the CT image by essentially reversing the acquistion steps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</a:t>
            </a:r>
            <a:r>
              <a:rPr lang="en-US" altLang="en-US" sz="2800">
                <a:sym typeface="Symbol" panose="05050102010706020507" pitchFamily="18" charset="2"/>
              </a:rPr>
              <a:t> value for each ray is smeared along this same path in the image of the patient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As data from a large number of rays are backprojected onto the image matrix, areas of high attenutation tend to reinforce one another, as do areas of low attenuation, building up the image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bush_13_04">
            <a:extLst>
              <a:ext uri="{FF2B5EF4-FFF2-40B4-BE49-F238E27FC236}">
                <a16:creationId xmlns:a16="http://schemas.microsoft.com/office/drawing/2014/main" id="{7FF8CBAF-DFE3-48A9-83EA-585061CD285E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158875"/>
            <a:ext cx="7772400" cy="4387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82BA859-0867-4CF3-B02B-2C1751FE13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</a:t>
            </a:r>
            <a:r>
              <a:rPr lang="en-US" altLang="en-US" baseline="30000"/>
              <a:t>st</a:t>
            </a:r>
            <a:r>
              <a:rPr lang="en-US" altLang="en-US"/>
              <a:t> generation: rotate/translate, pencil beam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F05276E-2C3C-48A6-AA84-0957209A5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Only 2 x-ray detectors used (two different slices)</a:t>
            </a:r>
          </a:p>
          <a:p>
            <a:r>
              <a:rPr lang="en-US" altLang="en-US" sz="2800"/>
              <a:t>Parallel ray geometry</a:t>
            </a:r>
          </a:p>
          <a:p>
            <a:r>
              <a:rPr lang="en-US" altLang="en-US" sz="2800"/>
              <a:t>Translated linearly to acquire 160 rays across a 24 cm FOV</a:t>
            </a:r>
          </a:p>
          <a:p>
            <a:r>
              <a:rPr lang="en-US" altLang="en-US" sz="2800"/>
              <a:t>Rotated slightly between translations to acquire 180 projections at 1-degree intervals</a:t>
            </a:r>
          </a:p>
          <a:p>
            <a:r>
              <a:rPr lang="en-US" altLang="en-US" sz="2800"/>
              <a:t>About 4.5 minutes/scan with 1.5 minutes to reconstruct slice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bush_13_05">
            <a:extLst>
              <a:ext uri="{FF2B5EF4-FFF2-40B4-BE49-F238E27FC236}">
                <a16:creationId xmlns:a16="http://schemas.microsoft.com/office/drawing/2014/main" id="{7596E1A9-1152-4663-9BA1-79BDEDA707C2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963613"/>
            <a:ext cx="7772400" cy="4778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8224328-7821-4ED7-93D1-433CE8921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</a:t>
            </a:r>
            <a:r>
              <a:rPr lang="en-US" altLang="en-US" baseline="30000"/>
              <a:t>st</a:t>
            </a:r>
            <a:r>
              <a:rPr lang="en-US" altLang="en-US"/>
              <a:t> generation (cont.)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AE6B75A-272D-420D-A4D2-A4A8FC198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Large change in signal due to increased x-ray flux outside of head</a:t>
            </a:r>
          </a:p>
          <a:p>
            <a:pPr lvl="1"/>
            <a:r>
              <a:rPr lang="en-US" altLang="en-US" sz="2400"/>
              <a:t>Solved by pressing patient’s head into a flexible membrane surrounded by a water bath</a:t>
            </a:r>
          </a:p>
          <a:p>
            <a:r>
              <a:rPr lang="en-US" altLang="en-US" sz="2800"/>
              <a:t>NaI detector signal decayed slowly, affecting measurements made temporally too close together</a:t>
            </a:r>
          </a:p>
          <a:p>
            <a:r>
              <a:rPr lang="en-US" altLang="en-US" sz="2800"/>
              <a:t>Pencil beam geometry allowed very efficient scatter reduction, best of all scanner generations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EE28BA1-0B26-4168-8F0D-88EAF2983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</a:t>
            </a:r>
            <a:r>
              <a:rPr lang="en-US" altLang="en-US" baseline="30000"/>
              <a:t>nd</a:t>
            </a:r>
            <a:r>
              <a:rPr lang="en-US" altLang="en-US"/>
              <a:t> generation: rotate/translate, narrow fan beam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E798B86-668B-4C85-B987-1607A2E224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Incorporated linear array of 30 detectors</a:t>
            </a:r>
          </a:p>
          <a:p>
            <a:r>
              <a:rPr lang="en-US" altLang="en-US"/>
              <a:t>More data acquired to improve image quality (600 rays x 540 views)</a:t>
            </a:r>
          </a:p>
          <a:p>
            <a:r>
              <a:rPr lang="en-US" altLang="en-US"/>
              <a:t>Shortest scan time was 18 seconds/slice</a:t>
            </a:r>
          </a:p>
          <a:p>
            <a:r>
              <a:rPr lang="en-US" altLang="en-US"/>
              <a:t>Narrow fan beam allows more scattered radiation to be detected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bush_13_06">
            <a:extLst>
              <a:ext uri="{FF2B5EF4-FFF2-40B4-BE49-F238E27FC236}">
                <a16:creationId xmlns:a16="http://schemas.microsoft.com/office/drawing/2014/main" id="{6B49EDC6-3F70-4F48-AA67-E285633260C8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984250"/>
            <a:ext cx="7772400" cy="4735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B782243-5249-48D5-8869-2789BCC57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</a:t>
            </a:r>
            <a:r>
              <a:rPr lang="en-US" altLang="en-US" baseline="30000"/>
              <a:t>rd</a:t>
            </a:r>
            <a:r>
              <a:rPr lang="en-US" altLang="en-US"/>
              <a:t> generation: rotate/rotate, wide fan beam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7517937-D6D9-483C-9038-AB5F7FF3E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Number of detectors increased substantially (to more than 800 detectors)</a:t>
            </a:r>
          </a:p>
          <a:p>
            <a:pPr>
              <a:lnSpc>
                <a:spcPct val="90000"/>
              </a:lnSpc>
            </a:pPr>
            <a:r>
              <a:rPr lang="en-US" altLang="en-US"/>
              <a:t>Angle of fan beam increased to cover entire patient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Eliminated need for translational motion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Mechanically joined x-ray tube and detector array rotate together</a:t>
            </a:r>
          </a:p>
          <a:p>
            <a:pPr>
              <a:lnSpc>
                <a:spcPct val="90000"/>
              </a:lnSpc>
            </a:pPr>
            <a:r>
              <a:rPr lang="en-US" altLang="en-US"/>
              <a:t>Newer systems have scan times of ½ second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B3586CC-24AA-4EDB-9FC7-D953E77B7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principles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4A876F9-7CB6-4C2D-BBAF-BE01405B2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Mathematical principles of CT were first developed in 1917 by Radon</a:t>
            </a:r>
          </a:p>
          <a:p>
            <a:r>
              <a:rPr lang="en-US" altLang="en-US"/>
              <a:t>Proved that an image of an unknown object could be produced if one had an infinite number of projections through the object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bush_13_07">
            <a:extLst>
              <a:ext uri="{FF2B5EF4-FFF2-40B4-BE49-F238E27FC236}">
                <a16:creationId xmlns:a16="http://schemas.microsoft.com/office/drawing/2014/main" id="{49C6C468-D259-402C-9412-01FF68591D29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609600"/>
            <a:ext cx="5486400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A239063-79B2-4131-BCA2-E7B1282F8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Ring artifacts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9754C13-8E55-44E0-B5B3-376BE5B92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rotate/rotate geometry of 3</a:t>
            </a:r>
            <a:r>
              <a:rPr lang="en-US" altLang="en-US" baseline="30000"/>
              <a:t>rd</a:t>
            </a:r>
            <a:r>
              <a:rPr lang="en-US" altLang="en-US"/>
              <a:t> generation scanners leads to a situation in which each detector is responsible for the data corresponding to a ring in the image</a:t>
            </a:r>
          </a:p>
          <a:p>
            <a:r>
              <a:rPr lang="en-US" altLang="en-US"/>
              <a:t>Drift in the signal levels of the detectors over time affects the </a:t>
            </a:r>
            <a:r>
              <a:rPr lang="en-US" altLang="en-US">
                <a:sym typeface="Symbol" panose="05050102010706020507" pitchFamily="18" charset="2"/>
              </a:rPr>
              <a:t>t values that are backprojected to produce the CT image, causing ring artifacts</a:t>
            </a: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bush_13_08">
            <a:extLst>
              <a:ext uri="{FF2B5EF4-FFF2-40B4-BE49-F238E27FC236}">
                <a16:creationId xmlns:a16="http://schemas.microsoft.com/office/drawing/2014/main" id="{2EE085A1-AE5B-4E68-8060-887A55E59CFA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0550" y="609600"/>
            <a:ext cx="5422900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B55CDEC-4556-4CB8-BAD0-7924B01E07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4</a:t>
            </a:r>
            <a:r>
              <a:rPr lang="en-US" altLang="en-US" baseline="30000"/>
              <a:t>th</a:t>
            </a:r>
            <a:r>
              <a:rPr lang="en-US" altLang="en-US"/>
              <a:t> generation: rotate/stationary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2D4ED40-F933-41E8-BF6E-0B7BF2E87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Designed to overcome the problem of ring artifacts</a:t>
            </a:r>
          </a:p>
          <a:p>
            <a:r>
              <a:rPr lang="en-US" altLang="en-US"/>
              <a:t>Stationary ring of about 4,800 detectors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bush_13_09">
            <a:extLst>
              <a:ext uri="{FF2B5EF4-FFF2-40B4-BE49-F238E27FC236}">
                <a16:creationId xmlns:a16="http://schemas.microsoft.com/office/drawing/2014/main" id="{87D4BA64-5AC1-4369-B938-370693D5096F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5350" y="609600"/>
            <a:ext cx="7353300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3FDCEC9-44B0-4800-A563-79621AF8F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</a:t>
            </a:r>
            <a:r>
              <a:rPr lang="en-US" altLang="en-US" baseline="30000"/>
              <a:t>rd</a:t>
            </a:r>
            <a:r>
              <a:rPr lang="en-US" altLang="en-US"/>
              <a:t> vs. 4</a:t>
            </a:r>
            <a:r>
              <a:rPr lang="en-US" altLang="en-US" baseline="30000"/>
              <a:t>th</a:t>
            </a:r>
            <a:r>
              <a:rPr lang="en-US" altLang="en-US"/>
              <a:t> generation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0565660-EBB7-44F4-B519-36FF2635E5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3</a:t>
            </a:r>
            <a:r>
              <a:rPr lang="en-US" altLang="en-US" sz="2800" baseline="30000"/>
              <a:t>rd</a:t>
            </a:r>
            <a:r>
              <a:rPr lang="en-US" altLang="en-US" sz="2800"/>
              <a:t> generation fan beam geometry has the x-ray tube as the apex of the fan; 4</a:t>
            </a:r>
            <a:r>
              <a:rPr lang="en-US" altLang="en-US" sz="2800" baseline="30000"/>
              <a:t>th</a:t>
            </a:r>
            <a:r>
              <a:rPr lang="en-US" altLang="en-US" sz="2800"/>
              <a:t> generation has the individual detector as the apex</a:t>
            </a:r>
          </a:p>
        </p:txBody>
      </p:sp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A2F26DCA-9C41-4E5A-8C7F-82A8B2B73D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3733800"/>
          <a:ext cx="43434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3" imgW="1650960" imgH="482400" progId="Equation.3">
                  <p:embed/>
                </p:oleObj>
              </mc:Choice>
              <mc:Fallback>
                <p:oleObj name="Equation" r:id="rId3" imgW="16509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733800"/>
                        <a:ext cx="434340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bush_13_10">
            <a:extLst>
              <a:ext uri="{FF2B5EF4-FFF2-40B4-BE49-F238E27FC236}">
                <a16:creationId xmlns:a16="http://schemas.microsoft.com/office/drawing/2014/main" id="{CAD93DBE-902D-455C-BA02-50AB2393D882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946150"/>
            <a:ext cx="7772400" cy="4811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C5B3929-AAE7-44D3-8A58-1084C41E7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5</a:t>
            </a:r>
            <a:r>
              <a:rPr lang="en-US" altLang="en-US" baseline="30000"/>
              <a:t>th</a:t>
            </a:r>
            <a:r>
              <a:rPr lang="en-US" altLang="en-US"/>
              <a:t> generation: stationary/stationary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1BBC721-E717-49D7-BE0B-B7D933BD81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Developed specifically for cardiac tomographic imaging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No conventional x-ray tube; large arc of tungsten encircles patient and lies directly opposite to the detector ring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Electron beam steered around the patient to strike the annular tungsten target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Capable of 50-msec scan times; can produce fast-frame-rate CT movies of the beating heart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bush_13_11">
            <a:extLst>
              <a:ext uri="{FF2B5EF4-FFF2-40B4-BE49-F238E27FC236}">
                <a16:creationId xmlns:a16="http://schemas.microsoft.com/office/drawing/2014/main" id="{E37FC5BD-4A48-49D6-AB30-D6CA059E561C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585913"/>
            <a:ext cx="9144000" cy="3532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4B77C03-4F33-40FB-89DC-995251B03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6</a:t>
            </a:r>
            <a:r>
              <a:rPr lang="en-US" altLang="en-US" baseline="30000"/>
              <a:t>th</a:t>
            </a:r>
            <a:r>
              <a:rPr lang="en-US" altLang="en-US"/>
              <a:t> generation: helical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4EF5AA1-8DFD-49C6-BCAD-886D565EB2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Helical CT scanners acquire data while the table is moving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By avoiding the time required to translate the patient table, the total scan time required to image the patient can be much shorter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Allows the use of less contrast agent and increases patient throughput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In some instances the entire scan be done within a single breath-hold of the patient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7DFB659-01FF-4C6A-B1F0-866DD2965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principles (cont.)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714ED88-B6F4-4BB7-8562-1EED90635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Plain film imaging reduces the 3D patient anatomy to a 2D projection image</a:t>
            </a:r>
          </a:p>
          <a:p>
            <a:r>
              <a:rPr lang="en-US" altLang="en-US"/>
              <a:t>Density at a given point on an image represents the x-ray attenuation properties within the patient along a line between the x-ray focal spot and the point on the detector corresponding to the point on the image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ush_13_12">
            <a:extLst>
              <a:ext uri="{FF2B5EF4-FFF2-40B4-BE49-F238E27FC236}">
                <a16:creationId xmlns:a16="http://schemas.microsoft.com/office/drawing/2014/main" id="{70ADE46F-DA3F-4703-AB52-ED424DBFD269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04963"/>
            <a:ext cx="7772400" cy="3494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7C6ED8F-A11F-4A23-A62C-71E7C3D1B4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7</a:t>
            </a:r>
            <a:r>
              <a:rPr lang="en-US" altLang="en-US" baseline="30000"/>
              <a:t>th</a:t>
            </a:r>
            <a:r>
              <a:rPr lang="en-US" altLang="en-US"/>
              <a:t> generation: multiple detector array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8372F58-3034-4511-8080-F6629E4F2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When using multiple detector arrays, the collimator spacing is wider and more of the x-rays that are produced by the tube are used in producing image data</a:t>
            </a:r>
          </a:p>
          <a:p>
            <a:pPr lvl="1"/>
            <a:r>
              <a:rPr lang="en-US" altLang="en-US" sz="2400"/>
              <a:t>Opening up the collimator in a single array scanner increases the slice thickness, reducing spatial resolution in the slice thickness dimension</a:t>
            </a:r>
          </a:p>
          <a:p>
            <a:pPr lvl="1"/>
            <a:r>
              <a:rPr lang="en-US" altLang="en-US" sz="2400"/>
              <a:t>With multiple detector array scanners, slice thickness is determined by detector size, not by the collimator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bush_13_13">
            <a:extLst>
              <a:ext uri="{FF2B5EF4-FFF2-40B4-BE49-F238E27FC236}">
                <a16:creationId xmlns:a16="http://schemas.microsoft.com/office/drawing/2014/main" id="{853362EC-8949-4E55-B702-79769CAD388B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0088" y="609600"/>
            <a:ext cx="7742237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ABB0B27-AB3D-4B56-A64F-FDA9EB1F59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Basic principles (cont.)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7F9E663-E3AA-404D-BFE6-6A307ACFD9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With a conventional radiograph, information with respect to the dimension parallel to the x-ray beam is lost</a:t>
            </a:r>
          </a:p>
          <a:p>
            <a:r>
              <a:rPr lang="en-US" altLang="en-US" sz="2800"/>
              <a:t>Limitation can be overcome, to some degree, by acquiring two images at an angle of 90 degrees to one another</a:t>
            </a:r>
          </a:p>
          <a:p>
            <a:r>
              <a:rPr lang="en-US" altLang="en-US" sz="2800"/>
              <a:t>For objects that can be identified in both images, the two films provide location information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ush_13_01">
            <a:extLst>
              <a:ext uri="{FF2B5EF4-FFF2-40B4-BE49-F238E27FC236}">
                <a16:creationId xmlns:a16="http://schemas.microsoft.com/office/drawing/2014/main" id="{36C94ECF-01B7-468B-B980-1B56C2EFD8D8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9263" y="609600"/>
            <a:ext cx="5703887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B1A7F97-DC18-43F1-BAA3-8914D868B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Tomographic images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DFFF21F-9CF1-42B4-A1B5-97507DE6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The tomographic image is a picture of a slab of the patient’s anatomy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2D CT image corresponds to a 3D section of the patient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CT slice thickness is very thin (1 to 10 mm) and is approximately uniform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The 2D array of pixels in the CT image corresponds to an equal number of 3D voxels (volume elements) in the patient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Each pixel on the CT image displays the average x-ray attenuation properties of the tissue in the corrsponding voxel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ush_13_02">
            <a:extLst>
              <a:ext uri="{FF2B5EF4-FFF2-40B4-BE49-F238E27FC236}">
                <a16:creationId xmlns:a16="http://schemas.microsoft.com/office/drawing/2014/main" id="{A869EBF8-AEB3-4C4D-A974-9FC8DCA3612A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0463" y="609600"/>
            <a:ext cx="6821487" cy="5486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5101562-E76B-416C-A7D7-2C2A7AF50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Tomographic acquisition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4560CDA-E499-4E75-B3E6-928B27CD2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Single transmission measurement through the patient made by a single detector at a given moment in time is called a </a:t>
            </a:r>
            <a:r>
              <a:rPr lang="en-US" altLang="en-US" sz="2800" i="1"/>
              <a:t>ray</a:t>
            </a: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A series of rays that pass through the patient at the same orientation is called a </a:t>
            </a:r>
            <a:r>
              <a:rPr lang="en-US" altLang="en-US" sz="2800" i="1"/>
              <a:t>projection</a:t>
            </a:r>
            <a:r>
              <a:rPr lang="en-US" altLang="en-US" sz="2800"/>
              <a:t> or </a:t>
            </a:r>
            <a:r>
              <a:rPr lang="en-US" altLang="en-US" sz="2800" i="1"/>
              <a:t>view</a:t>
            </a: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/>
              <a:t>Two projection geometries have been used in CT imaging: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Parallel beam geometry</a:t>
            </a:r>
            <a:r>
              <a:rPr lang="en-US" altLang="en-US" sz="2400"/>
              <a:t> with all rays in a projection parallel to one another</a:t>
            </a:r>
          </a:p>
          <a:p>
            <a:pPr lvl="1">
              <a:lnSpc>
                <a:spcPct val="90000"/>
              </a:lnSpc>
            </a:pPr>
            <a:r>
              <a:rPr lang="en-US" altLang="en-US" sz="2400" i="1"/>
              <a:t>Fan beam geometry</a:t>
            </a:r>
            <a:r>
              <a:rPr lang="en-US" altLang="en-US" sz="2400"/>
              <a:t>, in which the rays at a given projection angle diverge</a:t>
            </a:r>
            <a:endParaRPr lang="en-US" altLang="en-US" sz="2400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ush_13_03">
            <a:extLst>
              <a:ext uri="{FF2B5EF4-FFF2-40B4-BE49-F238E27FC236}">
                <a16:creationId xmlns:a16="http://schemas.microsoft.com/office/drawing/2014/main" id="{92B734F5-E5A5-4C01-AD82-94A413960755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796925"/>
            <a:ext cx="7772400" cy="5110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1031</Words>
  <Application>Microsoft Office PowerPoint</Application>
  <PresentationFormat>On-screen Show (4:3)</PresentationFormat>
  <Paragraphs>82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Times New Roman</vt:lpstr>
      <vt:lpstr>Symbol</vt:lpstr>
      <vt:lpstr>Default Design</vt:lpstr>
      <vt:lpstr>Microsoft Equation 3.0</vt:lpstr>
      <vt:lpstr>Computed Tomography I</vt:lpstr>
      <vt:lpstr>Basic principles</vt:lpstr>
      <vt:lpstr>Basic principles (cont.)</vt:lpstr>
      <vt:lpstr>Basic principles (cont.)</vt:lpstr>
      <vt:lpstr>PowerPoint Presentation</vt:lpstr>
      <vt:lpstr>Tomographic images</vt:lpstr>
      <vt:lpstr>PowerPoint Presentation</vt:lpstr>
      <vt:lpstr>Tomographic acquisition</vt:lpstr>
      <vt:lpstr>PowerPoint Presentation</vt:lpstr>
      <vt:lpstr>Acquisition (cont.)</vt:lpstr>
      <vt:lpstr>Tomographic reconstruction</vt:lpstr>
      <vt:lpstr>Reconstruction (cont.)</vt:lpstr>
      <vt:lpstr>PowerPoint Presentation</vt:lpstr>
      <vt:lpstr>1st generation: rotate/translate, pencil beam</vt:lpstr>
      <vt:lpstr>PowerPoint Presentation</vt:lpstr>
      <vt:lpstr>1st generation (cont.)</vt:lpstr>
      <vt:lpstr>2nd generation: rotate/translate, narrow fan beam</vt:lpstr>
      <vt:lpstr>PowerPoint Presentation</vt:lpstr>
      <vt:lpstr>3rd generation: rotate/rotate, wide fan beam</vt:lpstr>
      <vt:lpstr>PowerPoint Presentation</vt:lpstr>
      <vt:lpstr>Ring artifacts</vt:lpstr>
      <vt:lpstr>PowerPoint Presentation</vt:lpstr>
      <vt:lpstr>4th generation: rotate/stationary</vt:lpstr>
      <vt:lpstr>PowerPoint Presentation</vt:lpstr>
      <vt:lpstr>3rd vs. 4th generation</vt:lpstr>
      <vt:lpstr>PowerPoint Presentation</vt:lpstr>
      <vt:lpstr>5th generation: stationary/stationary</vt:lpstr>
      <vt:lpstr>PowerPoint Presentation</vt:lpstr>
      <vt:lpstr>6th generation: helical</vt:lpstr>
      <vt:lpstr>PowerPoint Presentation</vt:lpstr>
      <vt:lpstr>7th generation: multiple detector array</vt:lpstr>
      <vt:lpstr>PowerPoint Presentation</vt:lpstr>
    </vt:vector>
  </TitlesOfParts>
  <Company>QEII Health Sciences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Computed Tomography I</dc:title>
  <dc:creator>Michael Hale</dc:creator>
  <cp:lastModifiedBy>Denenberg, Jeffrey N.</cp:lastModifiedBy>
  <cp:revision>1</cp:revision>
  <dcterms:created xsi:type="dcterms:W3CDTF">2003-02-26T13:13:21Z</dcterms:created>
  <dcterms:modified xsi:type="dcterms:W3CDTF">2018-11-05T04:00:59Z</dcterms:modified>
</cp:coreProperties>
</file>