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452" r:id="rId3"/>
    <p:sldId id="454" r:id="rId4"/>
    <p:sldId id="455" r:id="rId5"/>
    <p:sldId id="481" r:id="rId6"/>
    <p:sldId id="456" r:id="rId7"/>
    <p:sldId id="457" r:id="rId8"/>
    <p:sldId id="484" r:id="rId9"/>
    <p:sldId id="485" r:id="rId10"/>
    <p:sldId id="486" r:id="rId11"/>
    <p:sldId id="483" r:id="rId12"/>
    <p:sldId id="482" r:id="rId13"/>
    <p:sldId id="487" r:id="rId14"/>
    <p:sldId id="478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1">
          <p15:clr>
            <a:srgbClr val="A4A3A4"/>
          </p15:clr>
        </p15:guide>
        <p15:guide id="2" pos="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71" d="100"/>
          <a:sy n="71" d="100"/>
        </p:scale>
        <p:origin x="1556" y="52"/>
      </p:cViewPr>
      <p:guideLst>
        <p:guide orient="horz" pos="4171"/>
        <p:guide pos="38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9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24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1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9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7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1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6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5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7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5006975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EE 3512 – Signals: Continuous and Discrete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37" descr="isip_logo_plai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5"/>
          <p:cNvSpPr txBox="1">
            <a:spLocks noChangeArrowheads="1"/>
          </p:cNvSpPr>
          <p:nvPr userDrawn="1"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EE 3512: </a:t>
            </a:r>
            <a:r>
              <a:rPr lang="en-US" sz="1200" b="1" dirty="0">
                <a:solidFill>
                  <a:srgbClr val="BE0F34"/>
                </a:solidFill>
              </a:rPr>
              <a:t>Lecture </a:t>
            </a:r>
            <a:r>
              <a:rPr lang="en-US" sz="1200" b="1" dirty="0" smtClean="0">
                <a:solidFill>
                  <a:srgbClr val="BE0F34"/>
                </a:solidFill>
              </a:rPr>
              <a:t>14, </a:t>
            </a:r>
            <a:r>
              <a:rPr lang="en-US" sz="1200" b="1" dirty="0">
                <a:solidFill>
                  <a:srgbClr val="BE0F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ce.gatech.edu/~bonnie/book3/" TargetMode="External"/><Relationship Id="rId13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7.png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hyperlink" Target="http://stellar.mit.edu/S/course/6/sp08/6.003/courseMaterial/topics/topic1/lectureNotes/Lecture__3/Lecture__3.pdf" TargetMode="External"/><Relationship Id="rId11" Type="http://schemas.openxmlformats.org/officeDocument/2006/relationships/image" Target="../media/image49.png"/><Relationship Id="rId5" Type="http://schemas.openxmlformats.org/officeDocument/2006/relationships/image" Target="../media/image44.wmf"/><Relationship Id="rId10" Type="http://schemas.openxmlformats.org/officeDocument/2006/relationships/image" Target="../media/image48.png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hyperlink" Target="http://stellar.mit.edu/S/course/6/sp08/6.003/courseMaterial/topics/topic1/lectureNotes/Lecture__3/Lecture__3.pdf" TargetMode="External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png"/><Relationship Id="rId4" Type="http://schemas.openxmlformats.org/officeDocument/2006/relationships/hyperlink" Target="http://stellar.mit.edu/S/course/6/sp08/6.003/courseMaterial/topics/topic1/lectureNotes/Lecture__3/Lecture__3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8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9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1941342"/>
            <a:ext cx="8686800" cy="461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Are there sets of “basic” signals, </a:t>
            </a:r>
            <a:r>
              <a:rPr lang="en-US" sz="1800" i="1" dirty="0" err="1" smtClean="0">
                <a:solidFill>
                  <a:schemeClr val="bg1"/>
                </a:solidFill>
              </a:rPr>
              <a:t>x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dirty="0" smtClean="0">
                <a:solidFill>
                  <a:schemeClr val="bg1"/>
                </a:solidFill>
              </a:rPr>
              <a:t>[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]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chemeClr val="bg1"/>
                </a:solidFill>
              </a:rPr>
              <a:t>such that: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We can represent any signal as a linear combination (</a:t>
            </a:r>
            <a:r>
              <a:rPr lang="en-US" sz="1800" b="1" dirty="0" err="1" smtClean="0">
                <a:solidFill>
                  <a:schemeClr val="bg1"/>
                </a:solidFill>
              </a:rPr>
              <a:t>e.g</a:t>
            </a:r>
            <a:r>
              <a:rPr lang="en-US" sz="1800" b="1" dirty="0" smtClean="0">
                <a:solidFill>
                  <a:schemeClr val="bg1"/>
                </a:solidFill>
              </a:rPr>
              <a:t>, weighted sum) of these building blocks? (Hint: Recall Fourier Series.)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response of an LTI system to these basic signals is easy to compute and provides significant insight.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LTI Systems (CT or DT) there are two natural choices for these building blocks:</a:t>
            </a:r>
          </a:p>
          <a:p>
            <a:pPr marL="338138" indent="-169863">
              <a:spcAft>
                <a:spcPts val="7200"/>
              </a:spcAft>
              <a:tabLst>
                <a:tab pos="5035550" algn="l"/>
              </a:tabLst>
            </a:pPr>
            <a:r>
              <a:rPr lang="en-US" sz="1800" b="1" dirty="0" smtClean="0"/>
              <a:t>	   </a:t>
            </a:r>
          </a:p>
          <a:p>
            <a:pPr marL="168275" indent="-168275">
              <a:buFont typeface="Wingdings" pitchFamily="2" charset="2"/>
              <a:buChar char="§"/>
              <a:tabLst>
                <a:tab pos="1773238" algn="l"/>
              </a:tabLst>
            </a:pPr>
            <a:r>
              <a:rPr lang="en-US" sz="1800" b="1" dirty="0" smtClean="0"/>
              <a:t>Later we will learn that there are many families of such functions: sinusoids, exponentials, and even data-dependent functions. The latter are extremely useful in compression and pattern recognition applications.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Exploiting Superposition and Time-Invariance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21109" y="869406"/>
            <a:ext cx="6298608" cy="645238"/>
            <a:chOff x="1644262" y="1310171"/>
            <a:chExt cx="6298608" cy="645238"/>
          </a:xfrm>
        </p:grpSpPr>
        <p:grpSp>
          <p:nvGrpSpPr>
            <p:cNvPr id="15" name="Group 14"/>
            <p:cNvGrpSpPr/>
            <p:nvPr/>
          </p:nvGrpSpPr>
          <p:grpSpPr>
            <a:xfrm>
              <a:off x="4167618" y="1310171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609398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System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3407963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515772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1644262" y="1425575"/>
            <a:ext cx="16589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4" name="Equation" r:id="rId4" imgW="1104840" imgH="342720" progId="Equation.3">
                    <p:embed/>
                  </p:oleObj>
                </mc:Choice>
                <mc:Fallback>
                  <p:oleObj name="Equation" r:id="rId4" imgW="1104840" imgH="34272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262" y="1425575"/>
                          <a:ext cx="1658938" cy="515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58" name="Object 2"/>
            <p:cNvGraphicFramePr>
              <a:graphicFrameLocks noChangeAspect="1"/>
            </p:cNvGraphicFramePr>
            <p:nvPr/>
          </p:nvGraphicFramePr>
          <p:xfrm>
            <a:off x="6283933" y="1425795"/>
            <a:ext cx="1658937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5" name="Equation" r:id="rId6" imgW="1104840" imgH="342720" progId="Equation.3">
                    <p:embed/>
                  </p:oleObj>
                </mc:Choice>
                <mc:Fallback>
                  <p:oleObj name="Equation" r:id="rId6" imgW="1104840" imgH="3427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3933" y="1425795"/>
                          <a:ext cx="1658937" cy="515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" name="Picture 19" descr="x.JP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rcRect l="8543" t="54141" r="7047" b="16800"/>
          <a:stretch>
            <a:fillRect/>
          </a:stretch>
        </p:blipFill>
        <p:spPr>
          <a:xfrm>
            <a:off x="6891237" y="4385983"/>
            <a:ext cx="1871003" cy="959741"/>
          </a:xfrm>
          <a:prstGeom prst="rect">
            <a:avLst/>
          </a:prstGeom>
        </p:spPr>
      </p:pic>
      <p:pic>
        <p:nvPicPr>
          <p:cNvPr id="21" name="Picture 20" descr="x.JPG">
            <a:hlinkClick r:id="rId8"/>
          </p:cNvPr>
          <p:cNvPicPr>
            <a:picLocks noChangeAspect="1"/>
          </p:cNvPicPr>
          <p:nvPr/>
        </p:nvPicPr>
        <p:blipFill>
          <a:blip r:embed="rId10" cstate="print"/>
          <a:srcRect b="20577"/>
          <a:stretch>
            <a:fillRect/>
          </a:stretch>
        </p:blipFill>
        <p:spPr>
          <a:xfrm>
            <a:off x="2757190" y="4299442"/>
            <a:ext cx="2150501" cy="9988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2991" y="4389120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DT Systems:</a:t>
            </a:r>
            <a:br>
              <a:rPr lang="en-US" sz="1800" b="1" dirty="0" smtClean="0"/>
            </a:br>
            <a:r>
              <a:rPr lang="en-US" sz="1800" b="1" dirty="0" smtClean="0"/>
              <a:t>(unit 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92308" y="4344572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CT Systems:</a:t>
            </a:r>
            <a:br>
              <a:rPr lang="en-US" sz="1800" b="1" dirty="0" smtClean="0"/>
            </a:br>
            <a:r>
              <a:rPr lang="en-US" sz="1800" b="1" dirty="0" smtClean="0"/>
              <a:t>(impulse)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6503207" y="4333682"/>
          <a:ext cx="8016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6" name="Equation" r:id="rId11" imgW="533160" imgH="228600" progId="Equation.3">
                  <p:embed/>
                </p:oleObj>
              </mc:Choice>
              <mc:Fallback>
                <p:oleObj name="Equation" r:id="rId11" imgW="533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207" y="4333682"/>
                        <a:ext cx="801687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2007836" y="4378326"/>
          <a:ext cx="87788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7" name="Equation" r:id="rId13" imgW="583920" imgH="228600" progId="Equation.3">
                  <p:embed/>
                </p:oleObj>
              </mc:Choice>
              <mc:Fallback>
                <p:oleObj name="Equation" r:id="rId13" imgW="5839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836" y="4378326"/>
                        <a:ext cx="877888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DT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unit-pulse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95729"/>
          <a:ext cx="278288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7" name="Equation" r:id="rId4" imgW="1854000" imgH="1091880" progId="Equation.3">
                  <p:embed/>
                </p:oleObj>
              </mc:Choice>
              <mc:Fallback>
                <p:oleObj name="Equation" r:id="rId4" imgW="1854000" imgH="1091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995729"/>
                        <a:ext cx="2782888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delayed unit-pulse</a:t>
            </a:r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802385" y="980095"/>
          <a:ext cx="36591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8" name="Equation" r:id="rId6" imgW="2438280" imgH="1104840" progId="Equation.3">
                  <p:embed/>
                </p:oleObj>
              </mc:Choice>
              <mc:Fallback>
                <p:oleObj name="Equation" r:id="rId6" imgW="2438280" imgH="1104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385" y="980095"/>
                        <a:ext cx="3659187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82524" y="286751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 step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460375" y="3285973"/>
          <a:ext cx="316388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9" name="Equation" r:id="rId8" imgW="2108160" imgH="1091880" progId="Equation.3">
                  <p:embed/>
                </p:oleObj>
              </mc:Choice>
              <mc:Fallback>
                <p:oleObj name="Equation" r:id="rId8" imgW="2108160" imgH="1091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3285973"/>
                        <a:ext cx="3163887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4540909" y="2879179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integration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790458" y="3281363"/>
          <a:ext cx="314483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0" name="Equation" r:id="rId10" imgW="2095200" imgH="2184120" progId="Equation.3">
                  <p:embed/>
                </p:oleObj>
              </mc:Choice>
              <mc:Fallback>
                <p:oleObj name="Equation" r:id="rId10" imgW="2095200" imgH="2184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458" y="3281363"/>
                        <a:ext cx="3144837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Commutative: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79488"/>
          <a:ext cx="21542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6" name="Equation" r:id="rId4" imgW="1434960" imgH="203040" progId="Equation.3">
                  <p:embed/>
                </p:oleObj>
              </mc:Choice>
              <mc:Fallback>
                <p:oleObj name="Equation" r:id="rId4" imgW="1434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979488"/>
                        <a:ext cx="21542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</a:t>
            </a:r>
          </a:p>
        </p:txBody>
      </p:sp>
      <p:pic>
        <p:nvPicPr>
          <p:cNvPr id="92172" name="Picture 1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1472" y="979488"/>
            <a:ext cx="4729925" cy="5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198117" y="1789501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Distributive: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60375" y="2199713"/>
          <a:ext cx="2613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7" name="Equation" r:id="rId8" imgW="1739880" imgH="457200" progId="Equation.3">
                  <p:embed/>
                </p:oleObj>
              </mc:Choice>
              <mc:Fallback>
                <p:oleObj name="Equation" r:id="rId8" imgW="173988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2199713"/>
                        <a:ext cx="2613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92746" y="42912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Associative:</a:t>
            </a:r>
          </a:p>
        </p:txBody>
      </p:sp>
      <p:pic>
        <p:nvPicPr>
          <p:cNvPr id="92175" name="Picture 15">
            <a:hlinkClick r:id="rId6"/>
          </p:cNvPr>
          <p:cNvPicPr>
            <a:picLocks noChangeAspect="1" noChangeArrowheads="1"/>
          </p:cNvPicPr>
          <p:nvPr/>
        </p:nvPicPr>
        <p:blipFill>
          <a:blip r:embed="rId10" cstate="print"/>
          <a:srcRect r="49189"/>
          <a:stretch>
            <a:fillRect/>
          </a:stretch>
        </p:blipFill>
        <p:spPr bwMode="auto">
          <a:xfrm>
            <a:off x="5499360" y="1927274"/>
            <a:ext cx="2777605" cy="243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6" name="Picture 16">
            <a:hlinkClick r:id="rId6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92133" y="4680428"/>
            <a:ext cx="3190696" cy="17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460375" y="4699318"/>
          <a:ext cx="20589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Equation" r:id="rId12" imgW="1371600" imgH="685800" progId="Equation.3">
                  <p:embed/>
                </p:oleObj>
              </mc:Choice>
              <mc:Fallback>
                <p:oleObj name="Equation" r:id="rId12" imgW="1371600" imgH="685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4699318"/>
                        <a:ext cx="2058988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Useful Properties of (DT) LTI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13188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  <a:tabLst>
                <a:tab pos="1828800" algn="l"/>
              </a:tabLst>
            </a:pPr>
            <a:r>
              <a:rPr lang="en-US" sz="1800" b="1" dirty="0" smtClean="0"/>
              <a:t>Causality: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3363" y="1226794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Stability: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083" y="1857495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Bounded Input ↔ Bounded Output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617780" y="580045"/>
          <a:ext cx="16017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8" name="Equation" r:id="rId4" imgW="1066680" imgH="203040" progId="Equation.3">
                  <p:embed/>
                </p:oleObj>
              </mc:Choice>
              <mc:Fallback>
                <p:oleObj name="Equation" r:id="rId4" imgW="10666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780" y="580045"/>
                        <a:ext cx="16017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557509" y="1067949"/>
          <a:ext cx="1238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9" name="Equation" r:id="rId6" imgW="825480" imgH="431640" progId="Equation.3">
                  <p:embed/>
                </p:oleObj>
              </mc:Choice>
              <mc:Fallback>
                <p:oleObj name="Equation" r:id="rId6" imgW="8254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509" y="1067949"/>
                        <a:ext cx="12382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31077" y="2347520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Sufficient Condition: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908050" y="2712746"/>
          <a:ext cx="4362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0" name="Equation" r:id="rId8" imgW="2908080" imgH="711000" progId="Equation.3">
                  <p:embed/>
                </p:oleObj>
              </mc:Choice>
              <mc:Fallback>
                <p:oleObj name="Equation" r:id="rId8" imgW="290808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2712746"/>
                        <a:ext cx="43624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31788" y="4005173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Necessary Condition: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908050" y="4379188"/>
          <a:ext cx="63817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1" name="Equation" r:id="rId10" imgW="4254480" imgH="1168200" progId="Equation.3">
                  <p:embed/>
                </p:oleObj>
              </mc:Choice>
              <mc:Fallback>
                <p:oleObj name="Equation" r:id="rId10" imgW="4254480" imgH="1168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4379188"/>
                        <a:ext cx="638175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method for computing the output of a discrete-time (DT) linear time-invariant (LTI) system known as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this operation can be performed analytically and graphically.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three important properties: commutative, associative and distributive.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Question: can we determine key properties of a system, such as causality and stability, by examining the system impulse response?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several interactive tools available that demonstrate graphical convolution: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ISIP: Convolution Java Applet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DT Signals Using Unit Pulses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373" y="691327"/>
            <a:ext cx="6611253" cy="588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of a DT LTI Systems –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1575580"/>
            <a:ext cx="86868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Define the unit pulse response,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as the response of a DT LTI system to a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 algn="just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time-invariance:</a:t>
            </a:r>
          </a:p>
          <a:p>
            <a:pPr marL="165100" indent="-165100" algn="just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linearity: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Comments: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Recall that linearity implies the weighted sum of input signals will produce a similar weighted sum of output signals.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Each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n-k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,</a:t>
            </a:r>
            <a:r>
              <a:rPr lang="en-US" sz="1800" b="1" dirty="0" smtClean="0"/>
              <a:t> produces a corresponding time-delayed version of the system impulse response function (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n-k</a:t>
            </a:r>
            <a:r>
              <a:rPr lang="en-US" sz="1800" dirty="0" smtClean="0"/>
              <a:t>]</a:t>
            </a:r>
            <a:r>
              <a:rPr lang="en-US" sz="1800" b="1" dirty="0" smtClean="0"/>
              <a:t>).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summation is referred to as the convolution sum.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symbol “*” is used to denote the convolution operation.</a:t>
            </a:r>
          </a:p>
        </p:txBody>
      </p:sp>
      <p:grpSp>
        <p:nvGrpSpPr>
          <p:cNvPr id="20" name="Group 14"/>
          <p:cNvGrpSpPr/>
          <p:nvPr/>
        </p:nvGrpSpPr>
        <p:grpSpPr>
          <a:xfrm>
            <a:off x="3944465" y="742794"/>
            <a:ext cx="1322363" cy="645238"/>
            <a:chOff x="4167618" y="1310171"/>
            <a:chExt cx="1322363" cy="645238"/>
          </a:xfrm>
        </p:grpSpPr>
        <p:sp>
          <p:nvSpPr>
            <p:cNvPr id="25" name="Rectangle 24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3184810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92619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1421109" y="858198"/>
          <a:ext cx="16589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3" imgW="1104840" imgH="342720" progId="Equation.3">
                  <p:embed/>
                </p:oleObj>
              </mc:Choice>
              <mc:Fallback>
                <p:oleObj name="Equation" r:id="rId3" imgW="1104840" imgH="342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109" y="858198"/>
                        <a:ext cx="1658938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6060780" y="858418"/>
          <a:ext cx="16589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5" imgW="1104840" imgH="342720" progId="Equation.3">
                  <p:embed/>
                </p:oleObj>
              </mc:Choice>
              <mc:Fallback>
                <p:oleObj name="Equation" r:id="rId5" imgW="110484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0780" y="858418"/>
                        <a:ext cx="1658937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4332844" y="1050263"/>
          <a:ext cx="4191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7" imgW="279360" imgH="215640" progId="Equation.3">
                  <p:embed/>
                </p:oleObj>
              </mc:Choice>
              <mc:Fallback>
                <p:oleObj name="Equation" r:id="rId7" imgW="27936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844" y="1050263"/>
                        <a:ext cx="41910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465138" y="2577732"/>
          <a:ext cx="3565526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Equation" r:id="rId9" imgW="2374560" imgH="203040" progId="Equation.3">
                  <p:embed/>
                </p:oleObj>
              </mc:Choice>
              <mc:Fallback>
                <p:oleObj name="Equation" r:id="rId9" imgW="23745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577732"/>
                        <a:ext cx="3565526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465138" y="3235006"/>
          <a:ext cx="5969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3" name="Equation" r:id="rId11" imgW="3974760" imgH="431640" progId="Equation.3">
                  <p:embed/>
                </p:oleObj>
              </mc:Choice>
              <mc:Fallback>
                <p:oleObj name="Equation" r:id="rId11" imgW="397476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3235006"/>
                        <a:ext cx="5969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Bent-Up Arrow 29"/>
          <p:cNvSpPr/>
          <p:nvPr/>
        </p:nvSpPr>
        <p:spPr>
          <a:xfrm flipH="1">
            <a:off x="4403186" y="3840477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1490" y="4037426"/>
            <a:ext cx="226489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sum</a:t>
            </a:r>
          </a:p>
        </p:txBody>
      </p:sp>
      <p:sp>
        <p:nvSpPr>
          <p:cNvPr id="32" name="Bent-Up Arrow 31"/>
          <p:cNvSpPr/>
          <p:nvPr/>
        </p:nvSpPr>
        <p:spPr>
          <a:xfrm flipH="1" flipV="1">
            <a:off x="5877949" y="2923733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8118" y="2797125"/>
            <a:ext cx="243605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LTI Systems and Impulse Response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2903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output of any DT LTI is a convolution of the input signal with the unit pulse response: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Any DT LTI system is completely characterized by its unit pulse response.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Convolution has a simple graphical interpretation:</a:t>
            </a:r>
          </a:p>
        </p:txBody>
      </p:sp>
      <p:grpSp>
        <p:nvGrpSpPr>
          <p:cNvPr id="9" name="Group 14"/>
          <p:cNvGrpSpPr/>
          <p:nvPr/>
        </p:nvGrpSpPr>
        <p:grpSpPr>
          <a:xfrm>
            <a:off x="3325473" y="1305514"/>
            <a:ext cx="1322363" cy="645238"/>
            <a:chOff x="4167618" y="1310171"/>
            <a:chExt cx="1322363" cy="645238"/>
          </a:xfrm>
        </p:grpSpPr>
        <p:sp>
          <p:nvSpPr>
            <p:cNvPr id="10" name="Rectangle 9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2565818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73627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030413" y="1483384"/>
          <a:ext cx="4381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Equation" r:id="rId3" imgW="291960" imgH="203040" progId="Equation.3">
                  <p:embed/>
                </p:oleObj>
              </mc:Choice>
              <mc:Fallback>
                <p:oleObj name="Equation" r:id="rId3" imgW="291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1483384"/>
                        <a:ext cx="43815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461133" y="1469316"/>
          <a:ext cx="16208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Equation" r:id="rId5" imgW="1079280" imgH="203040" progId="Equation.3">
                  <p:embed/>
                </p:oleObj>
              </mc:Choice>
              <mc:Fallback>
                <p:oleObj name="Equation" r:id="rId5" imgW="1079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133" y="1469316"/>
                        <a:ext cx="1620838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3713852" y="1612983"/>
          <a:ext cx="4191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Equation" r:id="rId7" imgW="279360" imgH="215640" progId="Equation.3">
                  <p:embed/>
                </p:oleObj>
              </mc:Choice>
              <mc:Fallback>
                <p:oleObj name="Equation" r:id="rId7" imgW="27936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852" y="1612983"/>
                        <a:ext cx="41910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1587500" y="2109603"/>
          <a:ext cx="5969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Equation" r:id="rId9" imgW="3974760" imgH="431640" progId="Equation.3">
                  <p:embed/>
                </p:oleObj>
              </mc:Choice>
              <mc:Fallback>
                <p:oleObj name="Equation" r:id="rId9" imgW="397476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109603"/>
                        <a:ext cx="5969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95" name="Picture 1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7726" y="3736978"/>
            <a:ext cx="6390462" cy="283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Visualizing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6565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5881" t="46692" r="30918" b="22447"/>
          <a:stretch>
            <a:fillRect/>
          </a:stretch>
        </p:blipFill>
        <p:spPr bwMode="auto">
          <a:xfrm>
            <a:off x="5500468" y="576775"/>
            <a:ext cx="2855741" cy="197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86396" y="675249"/>
            <a:ext cx="4385604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four  basic steps to the calculation: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operation has a simple graphical interpretation:</a:t>
            </a:r>
          </a:p>
        </p:txBody>
      </p:sp>
      <p:pic>
        <p:nvPicPr>
          <p:cNvPr id="66568" name="Picture 8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 l="16948" t="46042" r="9057" b="8468"/>
          <a:stretch>
            <a:fillRect/>
          </a:stretch>
        </p:blipFill>
        <p:spPr bwMode="auto">
          <a:xfrm>
            <a:off x="642840" y="2827608"/>
            <a:ext cx="7854048" cy="358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Calculating Successive Values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4385604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calculate each output point by shifting the unit pulse response one sample at a time:</a:t>
            </a:r>
          </a:p>
        </p:txBody>
      </p:sp>
      <p:pic>
        <p:nvPicPr>
          <p:cNvPr id="40972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2923" y="3624190"/>
            <a:ext cx="4214065" cy="227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398002" y="1744028"/>
          <a:ext cx="21542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6" imgW="1434960" imgH="431640" progId="Equation.3">
                  <p:embed/>
                </p:oleObj>
              </mc:Choice>
              <mc:Fallback>
                <p:oleObj name="Equation" r:id="rId6" imgW="143496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002" y="1744028"/>
                        <a:ext cx="21542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81634" y="2980004"/>
            <a:ext cx="4385604" cy="2862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&lt; ???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[-1]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0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1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…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???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Can we generalize this result?</a:t>
            </a:r>
          </a:p>
        </p:txBody>
      </p:sp>
      <p:pic>
        <p:nvPicPr>
          <p:cNvPr id="13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8" cstate="print"/>
          <a:srcRect l="16948" t="46042" r="59951" b="37546"/>
          <a:stretch>
            <a:fillRect/>
          </a:stretch>
        </p:blipFill>
        <p:spPr bwMode="auto">
          <a:xfrm>
            <a:off x="5622602" y="647116"/>
            <a:ext cx="2452052" cy="129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8" cstate="print"/>
          <a:srcRect l="52773" t="46042" r="25094" b="39330"/>
          <a:stretch>
            <a:fillRect/>
          </a:stretch>
        </p:blipFill>
        <p:spPr bwMode="auto">
          <a:xfrm>
            <a:off x="5561432" y="1913208"/>
            <a:ext cx="2349304" cy="115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0" name="Equation" r:id="rId4" imgW="317160" imgH="203040" progId="Equation.3">
                  <p:embed/>
                </p:oleObj>
              </mc:Choice>
              <mc:Fallback>
                <p:oleObj name="Equation" r:id="rId4" imgW="317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80" y="1653369"/>
                        <a:ext cx="47466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1" name="Equation" r:id="rId6" imgW="317160" imgH="203040" progId="Equation.3">
                  <p:embed/>
                </p:oleObj>
              </mc:Choice>
              <mc:Fallback>
                <p:oleObj name="Equation" r:id="rId6" imgW="3171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00" y="863213"/>
                        <a:ext cx="47466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336917" y="2407905"/>
          <a:ext cx="9112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2" name="Equation" r:id="rId8" imgW="609480" imgH="203040" progId="Equation.3">
                  <p:embed/>
                </p:oleObj>
              </mc:Choice>
              <mc:Fallback>
                <p:oleObj name="Equation" r:id="rId8" imgW="6094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17" y="2407905"/>
                        <a:ext cx="91122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" name="Group 166"/>
          <p:cNvGrpSpPr/>
          <p:nvPr/>
        </p:nvGrpSpPr>
        <p:grpSpPr>
          <a:xfrm>
            <a:off x="705715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5341938" y="2137757"/>
          <a:ext cx="27527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3" name="Equation" r:id="rId10" imgW="1841400" imgH="431640" progId="Equation.3">
                  <p:embed/>
                </p:oleObj>
              </mc:Choice>
              <mc:Fallback>
                <p:oleObj name="Equation" r:id="rId10" imgW="18414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2137757"/>
                        <a:ext cx="27527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25438" y="3319667"/>
          <a:ext cx="9302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4" name="Equation" r:id="rId12" imgW="622080" imgH="203040" progId="Equation.3">
                  <p:embed/>
                </p:oleObj>
              </mc:Choice>
              <mc:Fallback>
                <p:oleObj name="Equation" r:id="rId12" imgW="6220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319667"/>
                        <a:ext cx="93027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0" name="Group 169"/>
          <p:cNvGrpSpPr/>
          <p:nvPr/>
        </p:nvGrpSpPr>
        <p:grpSpPr>
          <a:xfrm>
            <a:off x="1012863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341938" y="3092773"/>
          <a:ext cx="27717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5" name="Equation" r:id="rId14" imgW="1854000" imgH="431640" progId="Equation.3">
                  <p:embed/>
                </p:oleObj>
              </mc:Choice>
              <mc:Fallback>
                <p:oleObj name="Equation" r:id="rId14" imgW="18540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3092773"/>
                        <a:ext cx="27717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33375" y="4273550"/>
          <a:ext cx="9112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6" name="Equation" r:id="rId16" imgW="609480" imgH="203040" progId="Equation.3">
                  <p:embed/>
                </p:oleObj>
              </mc:Choice>
              <mc:Fallback>
                <p:oleObj name="Equation" r:id="rId16" imgW="6094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4273550"/>
                        <a:ext cx="91122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0" name="Group 189"/>
          <p:cNvGrpSpPr/>
          <p:nvPr/>
        </p:nvGrpSpPr>
        <p:grpSpPr>
          <a:xfrm>
            <a:off x="1320011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1" name="Object 6"/>
          <p:cNvGraphicFramePr>
            <a:graphicFrameLocks noChangeAspect="1"/>
          </p:cNvGraphicFramePr>
          <p:nvPr/>
        </p:nvGraphicFramePr>
        <p:xfrm>
          <a:off x="5341938" y="4146180"/>
          <a:ext cx="159543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7" name="Equation" r:id="rId18" imgW="1066680" imgH="203040" progId="Equation.3">
                  <p:embed/>
                </p:oleObj>
              </mc:Choice>
              <mc:Fallback>
                <p:oleObj name="Equation" r:id="rId18" imgW="10666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4146180"/>
                        <a:ext cx="1595437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3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8" name="Equation" r:id="rId20" imgW="533160" imgH="203040" progId="Equation.3">
                  <p:embed/>
                </p:oleObj>
              </mc:Choice>
              <mc:Fallback>
                <p:oleObj name="Equation" r:id="rId20" imgW="5331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5199063"/>
                        <a:ext cx="79692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" name="Group 203"/>
          <p:cNvGrpSpPr/>
          <p:nvPr/>
        </p:nvGrpSpPr>
        <p:grpSpPr>
          <a:xfrm>
            <a:off x="164122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54482" y="5127625"/>
          <a:ext cx="22796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9" name="Equation" r:id="rId22" imgW="1523880" imgH="203040" progId="Equation.3">
                  <p:embed/>
                </p:oleObj>
              </mc:Choice>
              <mc:Fallback>
                <p:oleObj name="Equation" r:id="rId22" imgW="15238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482" y="5127625"/>
                        <a:ext cx="22796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4" name="Equation" r:id="rId4" imgW="317160" imgH="203040" progId="Equation.3">
                  <p:embed/>
                </p:oleObj>
              </mc:Choice>
              <mc:Fallback>
                <p:oleObj name="Equation" r:id="rId4" imgW="317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80" y="1653369"/>
                        <a:ext cx="47466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5" name="Equation" r:id="rId6" imgW="317160" imgH="203040" progId="Equation.3">
                  <p:embed/>
                </p:oleObj>
              </mc:Choice>
              <mc:Fallback>
                <p:oleObj name="Equation" r:id="rId6" imgW="317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00" y="863213"/>
                        <a:ext cx="47466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412750" y="2408238"/>
          <a:ext cx="7588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6" name="Equation" r:id="rId8" imgW="507960" imgH="203040" progId="Equation.3">
                  <p:embed/>
                </p:oleObj>
              </mc:Choice>
              <mc:Fallback>
                <p:oleObj name="Equation" r:id="rId8" imgW="507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2408238"/>
                        <a:ext cx="75882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6"/>
          <p:cNvGrpSpPr/>
          <p:nvPr/>
        </p:nvGrpSpPr>
        <p:grpSpPr>
          <a:xfrm>
            <a:off x="1915563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/>
          </p:cNvGraphicFramePr>
          <p:nvPr/>
        </p:nvGraphicFramePr>
        <p:xfrm>
          <a:off x="5496364" y="2306638"/>
          <a:ext cx="33543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7" name="Equation" r:id="rId10" imgW="2234880" imgH="203040" progId="Equation.3">
                  <p:embed/>
                </p:oleObj>
              </mc:Choice>
              <mc:Fallback>
                <p:oleObj name="Equation" r:id="rId10" imgW="2234880" imgH="20304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364" y="2306638"/>
                        <a:ext cx="33543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92113" y="3319463"/>
          <a:ext cx="7969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8" name="Equation" r:id="rId12" imgW="533160" imgH="203040" progId="Equation.3">
                  <p:embed/>
                </p:oleObj>
              </mc:Choice>
              <mc:Fallback>
                <p:oleObj name="Equation" r:id="rId12" imgW="5331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319463"/>
                        <a:ext cx="79692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9"/>
          <p:cNvGrpSpPr/>
          <p:nvPr/>
        </p:nvGrpSpPr>
        <p:grpSpPr>
          <a:xfrm>
            <a:off x="2222711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454482" y="3106738"/>
          <a:ext cx="28082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9" name="Equation" r:id="rId14" imgW="1879560" imgH="431640" progId="Equation.3">
                  <p:embed/>
                </p:oleObj>
              </mc:Choice>
              <mc:Fallback>
                <p:oleObj name="Equation" r:id="rId14" imgW="18795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482" y="3106738"/>
                        <a:ext cx="280828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98463" y="4273550"/>
          <a:ext cx="7794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0" name="Equation" r:id="rId16" imgW="520560" imgH="203040" progId="Equation.3">
                  <p:embed/>
                </p:oleObj>
              </mc:Choice>
              <mc:Fallback>
                <p:oleObj name="Equation" r:id="rId16" imgW="5205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4273550"/>
                        <a:ext cx="77946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9"/>
          <p:cNvGrpSpPr/>
          <p:nvPr/>
        </p:nvGrpSpPr>
        <p:grpSpPr>
          <a:xfrm>
            <a:off x="2543927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1" name="Equation" r:id="rId18" imgW="533160" imgH="203040" progId="Equation.3">
                  <p:embed/>
                </p:oleObj>
              </mc:Choice>
              <mc:Fallback>
                <p:oleObj name="Equation" r:id="rId18" imgW="5331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5199063"/>
                        <a:ext cx="79692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03"/>
          <p:cNvGrpSpPr/>
          <p:nvPr/>
        </p:nvGrpSpPr>
        <p:grpSpPr>
          <a:xfrm>
            <a:off x="283700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40414" y="5085471"/>
          <a:ext cx="178593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2" name="Equation" r:id="rId20" imgW="1193760" imgH="203040" progId="Equation.3">
                  <p:embed/>
                </p:oleObj>
              </mc:Choice>
              <mc:Fallback>
                <p:oleObj name="Equation" r:id="rId20" imgW="11937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414" y="5085471"/>
                        <a:ext cx="1785938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5472215" y="4005263"/>
          <a:ext cx="27892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3" name="Equation" r:id="rId22" imgW="1866600" imgH="431640" progId="Equation.3">
                  <p:embed/>
                </p:oleObj>
              </mc:Choice>
              <mc:Fallback>
                <p:oleObj name="Equation" r:id="rId22" imgW="186660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215" y="4005263"/>
                        <a:ext cx="278923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91158" y="589502"/>
            <a:ext cx="8685555" cy="3262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Observations: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4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If we define the duration of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as the difference in time from the first nonzero sample to the last nonzero sample, the duration of h[n],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b="1" dirty="0" smtClean="0"/>
              <a:t>, is</a:t>
            </a:r>
            <a:br>
              <a:rPr lang="en-US" sz="1800" b="1" dirty="0" smtClean="0"/>
            </a:br>
            <a:r>
              <a:rPr lang="en-US" sz="1800" b="1" dirty="0" smtClean="0"/>
              <a:t>4 samples.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Similarly,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= 3</a:t>
            </a:r>
            <a:r>
              <a:rPr lang="en-US" sz="1800" b="1" dirty="0" smtClean="0"/>
              <a:t>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duration of 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is: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y </a:t>
            </a:r>
            <a:r>
              <a:rPr lang="en-US" sz="1800" b="1" dirty="0" smtClean="0"/>
              <a:t>=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+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i="1" baseline="-25000" dirty="0" smtClean="0"/>
              <a:t> </a:t>
            </a:r>
            <a:r>
              <a:rPr lang="en-US" sz="1800" dirty="0" smtClean="0"/>
              <a:t>– 1</a:t>
            </a:r>
            <a:r>
              <a:rPr lang="en-US" sz="1800" b="1" dirty="0" smtClean="0"/>
              <a:t>. This is a good sanity check.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fact that the output has a duration longer than the input indicates that convolution often acts like a low pass filter and smoothes the signal.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013" y="6623119"/>
            <a:ext cx="2247246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17188</TotalTime>
  <Words>548</Words>
  <Application>Microsoft Office PowerPoint</Application>
  <PresentationFormat>Letter Paper (8.5x11 in)</PresentationFormat>
  <Paragraphs>106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Jeffrey Denenberg</cp:lastModifiedBy>
  <cp:revision>1504</cp:revision>
  <dcterms:created xsi:type="dcterms:W3CDTF">2002-09-12T17:13:32Z</dcterms:created>
  <dcterms:modified xsi:type="dcterms:W3CDTF">2017-12-25T22:04:06Z</dcterms:modified>
</cp:coreProperties>
</file>