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71" r:id="rId2"/>
    <p:sldId id="256" r:id="rId3"/>
    <p:sldId id="262" r:id="rId4"/>
    <p:sldId id="263" r:id="rId5"/>
    <p:sldId id="264" r:id="rId6"/>
    <p:sldId id="257" r:id="rId7"/>
    <p:sldId id="258" r:id="rId8"/>
    <p:sldId id="260" r:id="rId9"/>
    <p:sldId id="259" r:id="rId10"/>
    <p:sldId id="269" r:id="rId11"/>
    <p:sldId id="270" r:id="rId12"/>
    <p:sldId id="261" r:id="rId13"/>
    <p:sldId id="265" r:id="rId14"/>
    <p:sldId id="266" r:id="rId15"/>
    <p:sldId id="267" r:id="rId16"/>
    <p:sldId id="268" r:id="rId1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47" autoAdjust="0"/>
  </p:normalViewPr>
  <p:slideViewPr>
    <p:cSldViewPr>
      <p:cViewPr varScale="1">
        <p:scale>
          <a:sx n="71" d="100"/>
          <a:sy n="71" d="100"/>
        </p:scale>
        <p:origin x="11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2" y="804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anose="02020603050405020304" pitchFamily="18" charset="0"/>
              </a:defRPr>
            </a:lvl1pPr>
          </a:lstStyle>
          <a:p>
            <a:fld id="{BB908614-0B3A-4BDC-BC16-99D0708FB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930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anose="02020603050405020304" pitchFamily="18" charset="0"/>
              </a:defRPr>
            </a:lvl1pPr>
          </a:lstStyle>
          <a:p>
            <a:fld id="{2F92BAB5-14B4-4913-A795-BC7D5CC19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504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771AC-4091-48A1-998A-CD67A96EC2A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080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F4A88-095D-4AB5-8DDF-4819557C7B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294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21640-B8F9-4D95-85D2-9D22AE52779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57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64F0C-9320-467E-BCCC-ADC5BB568DC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943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ACD77-B7EA-47A6-B108-BDA7D440210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29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88D2E-DE96-428D-9564-E6EB87C7F49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44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9FC96-B888-4563-A617-32C3A9894EB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453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BDE2B-4F28-4BC0-831C-6EE6BCE0440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92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53776-4138-4BBE-8B8D-5E0AB947A6B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644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F48E8-7A15-4DC9-96AB-74D3F1465DA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413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D0A0E-1CA5-4B9A-839E-7361ACB751A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Actual exponent = 5 = E – 127</a:t>
            </a:r>
          </a:p>
          <a:p>
            <a:r>
              <a:rPr lang="en-US" altLang="en-US"/>
              <a:t>E = 5 + 127 = 132</a:t>
            </a:r>
          </a:p>
          <a:p>
            <a:r>
              <a:rPr lang="en-US" altLang="en-US"/>
              <a:t>Convert 132</a:t>
            </a:r>
            <a:r>
              <a:rPr lang="en-US" altLang="en-US" baseline="-25000"/>
              <a:t>10</a:t>
            </a:r>
            <a:r>
              <a:rPr lang="en-US" altLang="en-US"/>
              <a:t> to binary =&gt; 10000100</a:t>
            </a:r>
          </a:p>
        </p:txBody>
      </p:sp>
    </p:spTree>
    <p:extLst>
      <p:ext uri="{BB962C8B-B14F-4D97-AF65-F5344CB8AC3E}">
        <p14:creationId xmlns:p14="http://schemas.microsoft.com/office/powerpoint/2010/main" val="12168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3A68F-B6E7-4C6F-997F-89C9073527B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260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AF188-DAFC-4621-B9BE-C387B7C48F0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53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B1E2D42-97A8-4C9F-B174-FDBA8E5E442D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9E3A9A4-4F5B-4CB9-931A-F40886FA29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02804-E970-4476-A24E-865C1EB8E019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8E95B-4B68-4D12-8B91-EB0FE45E0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76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9CEAE-2003-4494-9BEC-D7848C8743A1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A6FFA-2B09-4F2C-8C55-8CC0B53B0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51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55DCA-C51F-462C-BEE8-F6A0E0680F13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1050F-8821-4042-B964-26CF0CE3C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64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DCB6E3-DA3E-46FF-8A79-FFF4337385AB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0319F-7D4E-4C93-9F04-9504ED6886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00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F80F5-9E65-4735-9A8F-AE41AD5B113E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F7EA8-9D6C-4874-B964-A9E18C081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28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5C6A13-8F83-45D1-A704-D21E27F088E9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29617-E82A-4B46-ABFE-EEE89D5597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68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90B9C4-D6AF-4D20-A284-45F3A93F47EF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6167-9AD5-42F9-AE0F-D789833371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29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CFF151-0EA6-4ECA-9E9A-E179AAB90AAC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3F203-26E1-4EF0-89B3-CA0C115312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93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CEAB1F-1340-4BEE-991E-D24552E308C0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29AE3-9586-451E-A430-2185400C8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48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5D52E1-D2A3-44A0-AF77-189ED91A8081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B25D4-1CF9-4C9B-A192-A60559839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76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EE714E5-A4ED-4DA0-8209-0C0817EF7E29}" type="datetime1">
              <a:rPr lang="en-US" altLang="en-US"/>
              <a:pPr/>
              <a:t>12/25/2017</a:t>
            </a:fld>
            <a:endParaRPr lang="en-US" alt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 altLang="en-US"/>
              <a:t>Comp Sci 251 -- Floating point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28147CE3-40D1-4BCD-877C-F0CD61356B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248400"/>
            <a:ext cx="2211388" cy="474663"/>
          </a:xfrm>
        </p:spPr>
        <p:txBody>
          <a:bodyPr/>
          <a:lstStyle/>
          <a:p>
            <a:r>
              <a:rPr lang="en-US" altLang="en-US" dirty="0" smtClean="0"/>
              <a:t>ECE 411 -- </a:t>
            </a:r>
            <a:r>
              <a:rPr lang="en-US" altLang="en-US" dirty="0"/>
              <a:t>Floating point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7AF91A-D70D-455F-8737-83BE4F8592F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44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Ch. 2 Floating Point Numbers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Representation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261B1-24B9-4215-84DA-EA20B5F2C60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83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r>
              <a:rPr lang="en-US" altLang="en-US"/>
              <a:t>Example: 0.75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066800" y="2514600"/>
            <a:ext cx="78486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/>
              <a:t>0.75</a:t>
            </a:r>
            <a:r>
              <a:rPr lang="en-US" altLang="en-US" sz="2800" baseline="-25000" dirty="0"/>
              <a:t> ten</a:t>
            </a:r>
            <a:r>
              <a:rPr lang="en-US" altLang="en-US" sz="2400" dirty="0"/>
              <a:t> = </a:t>
            </a:r>
            <a:r>
              <a:rPr lang="en-US" altLang="en-US" sz="2800" dirty="0"/>
              <a:t>0.11</a:t>
            </a:r>
            <a:r>
              <a:rPr lang="en-US" altLang="en-US" sz="2400" dirty="0"/>
              <a:t> </a:t>
            </a:r>
            <a:r>
              <a:rPr lang="en-US" altLang="en-US" sz="2800" baseline="-25000" dirty="0"/>
              <a:t>two </a:t>
            </a:r>
            <a:r>
              <a:rPr lang="en-US" altLang="en-US" sz="2800" dirty="0"/>
              <a:t>= 1.1 x 2 </a:t>
            </a:r>
            <a:r>
              <a:rPr lang="en-US" altLang="en-US" sz="2800" baseline="30000" dirty="0"/>
              <a:t>-1</a:t>
            </a:r>
          </a:p>
          <a:p>
            <a:pPr>
              <a:spcBef>
                <a:spcPct val="50000"/>
              </a:spcBef>
            </a:pPr>
            <a:r>
              <a:rPr lang="en-US" altLang="en-US" sz="2800" dirty="0"/>
              <a:t>1.1 = 1. F </a:t>
            </a:r>
            <a:r>
              <a:rPr lang="en-US" altLang="en-US" sz="2800" dirty="0">
                <a:cs typeface="Arial" panose="020B0604020202020204" pitchFamily="34" charset="0"/>
              </a:rPr>
              <a:t>→ F = 1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E – 127 = -1 → E = 127 -1 = 126 = 01111110</a:t>
            </a:r>
            <a:r>
              <a:rPr lang="en-US" altLang="en-US" sz="2800" baseline="-25000" dirty="0">
                <a:cs typeface="Arial" panose="020B0604020202020204" pitchFamily="34" charset="0"/>
              </a:rPr>
              <a:t>two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S = 0</a:t>
            </a:r>
          </a:p>
          <a:p>
            <a:pPr>
              <a:spcBef>
                <a:spcPct val="50000"/>
              </a:spcBef>
            </a:pPr>
            <a:endParaRPr lang="en-US" altLang="en-US" sz="2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0011</a:t>
            </a:r>
            <a:r>
              <a:rPr lang="en-US" altLang="en-US" sz="2800" dirty="0">
                <a:cs typeface="Arial" panose="020B0604020202020204" pitchFamily="34" charset="0"/>
              </a:rPr>
              <a:t>1111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0100</a:t>
            </a:r>
            <a:r>
              <a:rPr lang="en-US" altLang="en-US" sz="2800" dirty="0">
                <a:cs typeface="Arial" panose="020B0604020202020204" pitchFamily="34" charset="0"/>
              </a:rPr>
              <a:t>0000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0000</a:t>
            </a:r>
            <a:r>
              <a:rPr lang="en-US" altLang="en-US" sz="2800" dirty="0">
                <a:cs typeface="Arial" panose="020B0604020202020204" pitchFamily="34" charset="0"/>
              </a:rPr>
              <a:t>0000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0000</a:t>
            </a:r>
            <a:r>
              <a:rPr lang="en-US" altLang="en-US" sz="2800" dirty="0">
                <a:cs typeface="Arial" panose="020B0604020202020204" pitchFamily="34" charset="0"/>
              </a:rPr>
              <a:t>0000 = 0x3F400000</a:t>
            </a: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1295400" y="4876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1371600" y="571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 flipH="1">
            <a:off x="2286000" y="4343400"/>
            <a:ext cx="510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H="1">
            <a:off x="3124200" y="3581400"/>
            <a:ext cx="838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D1BD-B9CD-486E-AB77-A392FA3DD3C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939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0.1</a:t>
            </a:r>
            <a:r>
              <a:rPr lang="en-US" altLang="en-US" baseline="-25000"/>
              <a:t>ten   </a:t>
            </a:r>
            <a:r>
              <a:rPr lang="en-US" altLang="en-US"/>
              <a:t> - </a:t>
            </a:r>
            <a:r>
              <a:rPr lang="en-US" altLang="en-US" baseline="-25000"/>
              <a:t>  </a:t>
            </a:r>
            <a:r>
              <a:rPr lang="en-US" altLang="en-US"/>
              <a:t>Check float.a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914400" y="2438400"/>
            <a:ext cx="80010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0.1</a:t>
            </a:r>
            <a:r>
              <a:rPr lang="en-US" altLang="en-US" sz="2400" baseline="-25000" dirty="0"/>
              <a:t>ten</a:t>
            </a:r>
            <a:r>
              <a:rPr lang="en-US" altLang="en-US" sz="2400" dirty="0"/>
              <a:t> = 0.0</a:t>
            </a:r>
            <a:r>
              <a:rPr lang="en-US" altLang="en-US" sz="2400" u="sng" dirty="0"/>
              <a:t>0011</a:t>
            </a:r>
            <a:r>
              <a:rPr lang="en-US" altLang="en-US" sz="2400" baseline="-25000" dirty="0"/>
              <a:t>two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         = 1.1</a:t>
            </a:r>
            <a:r>
              <a:rPr lang="en-US" altLang="en-US" sz="2400" u="sng" dirty="0"/>
              <a:t>0011</a:t>
            </a:r>
            <a:r>
              <a:rPr lang="en-US" altLang="en-US" sz="2400" baseline="-25000" dirty="0"/>
              <a:t>two </a:t>
            </a:r>
            <a:r>
              <a:rPr lang="en-US" altLang="en-US" sz="2400" dirty="0"/>
              <a:t>x 2</a:t>
            </a:r>
            <a:r>
              <a:rPr lang="en-US" altLang="en-US" sz="2400" baseline="-25000" dirty="0"/>
              <a:t> </a:t>
            </a:r>
            <a:r>
              <a:rPr lang="en-US" altLang="en-US" sz="2400" baseline="30000" dirty="0"/>
              <a:t>-4 </a:t>
            </a:r>
            <a:r>
              <a:rPr lang="en-US" altLang="en-US" sz="2400" dirty="0"/>
              <a:t>= 1.F x 2 </a:t>
            </a:r>
            <a:r>
              <a:rPr lang="en-US" altLang="en-US" sz="2400" baseline="30000" dirty="0"/>
              <a:t>E-127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F =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1</a:t>
            </a:r>
            <a:r>
              <a:rPr lang="en-US" altLang="en-US" sz="2400" u="sng" dirty="0"/>
              <a:t>0011</a:t>
            </a:r>
            <a:r>
              <a:rPr lang="en-US" altLang="en-US" sz="2400" dirty="0"/>
              <a:t>    -4 = E – 127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E = 127 -4 = 123 = 01111011</a:t>
            </a:r>
            <a:r>
              <a:rPr lang="en-US" altLang="en-US" sz="2400" baseline="-25000" dirty="0"/>
              <a:t>two</a:t>
            </a:r>
          </a:p>
          <a:p>
            <a:pPr>
              <a:spcBef>
                <a:spcPct val="50000"/>
              </a:spcBef>
            </a:pPr>
            <a:endParaRPr lang="en-US" altLang="en-US" sz="2400" baseline="-25000" dirty="0"/>
          </a:p>
          <a:p>
            <a:pPr>
              <a:spcBef>
                <a:spcPct val="50000"/>
              </a:spcBef>
            </a:pPr>
            <a:r>
              <a:rPr lang="en-US" altLang="en-US" sz="2400" dirty="0"/>
              <a:t>0</a:t>
            </a:r>
            <a:r>
              <a:rPr lang="en-US" altLang="en-US" sz="2400" dirty="0">
                <a:solidFill>
                  <a:srgbClr val="FF0000"/>
                </a:solidFill>
              </a:rPr>
              <a:t>01111011</a:t>
            </a:r>
            <a:r>
              <a:rPr lang="en-US" altLang="en-US" sz="2400" dirty="0"/>
              <a:t>1</a:t>
            </a:r>
            <a:r>
              <a:rPr lang="en-US" altLang="en-US" sz="2400" u="sng" dirty="0"/>
              <a:t>0011</a:t>
            </a:r>
            <a:r>
              <a:rPr lang="en-US" altLang="en-US" sz="2400" dirty="0"/>
              <a:t>001100110011001100</a:t>
            </a:r>
            <a:r>
              <a:rPr lang="en-US" altLang="en-US" sz="2400" i="1" dirty="0">
                <a:solidFill>
                  <a:srgbClr val="FF9933"/>
                </a:solidFill>
              </a:rPr>
              <a:t>110011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0x3DCCCCCD, why D at the least </a:t>
            </a:r>
            <a:r>
              <a:rPr lang="en-US" altLang="en-US" sz="2400" dirty="0" err="1"/>
              <a:t>signif</a:t>
            </a:r>
            <a:r>
              <a:rPr lang="en-US" altLang="en-US" sz="2400" dirty="0"/>
              <a:t> digit?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D7DE0-1010-4C8A-AA1D-C3176B0153D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 Double precision standard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>
                <a:cs typeface="Arial" panose="020B0604020202020204" pitchFamily="34" charset="0"/>
              </a:rPr>
              <a:t>E not 00…0 (decimal 0) or 11…1(decimal 2047)</a:t>
            </a:r>
            <a:endParaRPr lang="en-US" altLang="en-US"/>
          </a:p>
          <a:p>
            <a:r>
              <a:rPr lang="en-US" altLang="en-US"/>
              <a:t>Normalized rule: number represented is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/>
              <a:t>(-1)</a:t>
            </a:r>
            <a:r>
              <a:rPr lang="en-US" altLang="en-US" baseline="30000"/>
              <a:t>S</a:t>
            </a:r>
            <a:r>
              <a:rPr lang="en-US" altLang="en-US">
                <a:cs typeface="Arial" panose="020B0604020202020204" pitchFamily="34" charset="0"/>
              </a:rPr>
              <a:t>×1.F×2</a:t>
            </a:r>
            <a:r>
              <a:rPr lang="en-US" altLang="en-US" baseline="30000">
                <a:cs typeface="Arial" panose="020B0604020202020204" pitchFamily="34" charset="0"/>
              </a:rPr>
              <a:t>E-1023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47800" y="32766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752600" y="32766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733800" y="3276600"/>
            <a:ext cx="487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447800" y="2895600"/>
            <a:ext cx="30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752600" y="2895600"/>
            <a:ext cx="1981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733800" y="2895600"/>
            <a:ext cx="487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52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16388" grpId="0" animBg="1"/>
      <p:bldP spid="16389" grpId="0" animBg="1"/>
      <p:bldP spid="16390" grpId="0" animBg="1"/>
      <p:bldP spid="16391" grpId="0"/>
      <p:bldP spid="16392" grpId="0"/>
      <p:bldP spid="163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10AC9-9C11-4699-9181-06FEF77704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Special-case numbers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/>
              <a:t>Problem: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/>
              <a:t>hidden 1 prevents representation of 0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/>
              <a:t>Solution: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/>
              <a:t>make exceptions to the rule</a:t>
            </a:r>
          </a:p>
          <a:p>
            <a:pPr marL="914400" lvl="1" indent="-45720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533400" indent="-533400">
              <a:lnSpc>
                <a:spcPct val="90000"/>
              </a:lnSpc>
            </a:pPr>
            <a:r>
              <a:rPr lang="en-US" altLang="en-US"/>
              <a:t>Bit patterns reserved for unusual numbers: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/>
              <a:t>E = 00…0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altLang="en-US"/>
              <a:t>E = 11…1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14175-99B5-48BA-BD50-88C355BD12C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Special-case numbers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Zeroes: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			</a:t>
            </a:r>
            <a:r>
              <a:rPr lang="en-US" altLang="en-US">
                <a:sym typeface="Wingdings" panose="05000000000000000000" pitchFamily="2" charset="2"/>
              </a:rPr>
              <a:t> </a:t>
            </a:r>
            <a:r>
              <a:rPr lang="en-US" altLang="en-US"/>
              <a:t>+0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			</a:t>
            </a:r>
            <a:r>
              <a:rPr lang="en-US" altLang="en-US">
                <a:sym typeface="Wingdings" panose="05000000000000000000" pitchFamily="2" charset="2"/>
              </a:rPr>
              <a:t> </a:t>
            </a:r>
            <a:r>
              <a:rPr lang="en-US" altLang="en-US"/>
              <a:t>-0</a:t>
            </a:r>
          </a:p>
          <a:p>
            <a:endParaRPr lang="en-US" altLang="en-US"/>
          </a:p>
          <a:p>
            <a:r>
              <a:rPr lang="en-US" altLang="en-US"/>
              <a:t>Infinities: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			</a:t>
            </a:r>
            <a:r>
              <a:rPr lang="en-US" altLang="en-US">
                <a:sym typeface="Wingdings" panose="05000000000000000000" pitchFamily="2" charset="2"/>
              </a:rPr>
              <a:t> +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∞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			</a:t>
            </a:r>
            <a:r>
              <a:rPr lang="en-US" altLang="en-US">
                <a:sym typeface="Wingdings" panose="05000000000000000000" pitchFamily="2" charset="2"/>
              </a:rPr>
              <a:t> -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∞</a:t>
            </a:r>
            <a:endParaRPr lang="en-US" altLang="en-US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328863" y="2928938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700463" y="2928938"/>
            <a:ext cx="1752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709863" y="2928938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328863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700463" y="3429000"/>
            <a:ext cx="1752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709863" y="34290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328863" y="5029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700463" y="5029200"/>
            <a:ext cx="1752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709863" y="50292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11…1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328863" y="5529263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700463" y="5529263"/>
            <a:ext cx="1752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00…0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709863" y="5529263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11…1</a:t>
            </a:r>
          </a:p>
        </p:txBody>
      </p:sp>
      <p:sp>
        <p:nvSpPr>
          <p:cNvPr id="18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  <p:bldP spid="21508" grpId="0" animBg="1"/>
      <p:bldP spid="21509" grpId="0" animBg="1"/>
      <p:bldP spid="21510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21519" grpId="0" animBg="1"/>
      <p:bldP spid="21520" grpId="0" animBg="1"/>
      <p:bldP spid="21521" grpId="0" animBg="1"/>
      <p:bldP spid="215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F26B-6B48-433B-B03B-C4CF109DA74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Denormalized numbers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No hidden 1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Allows numbers very close to 0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 = 00…0 </a:t>
            </a:r>
            <a:r>
              <a:rPr lang="en-US" altLang="en-US" sz="2400">
                <a:sym typeface="Wingdings" panose="05000000000000000000" pitchFamily="2" charset="2"/>
              </a:rPr>
              <a:t> </a:t>
            </a:r>
            <a:r>
              <a:rPr lang="en-US" altLang="en-US" sz="2400"/>
              <a:t>Different interpretation applies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Denormalization rule: number represented is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(-1)</a:t>
            </a:r>
            <a:r>
              <a:rPr lang="en-US" altLang="en-US" sz="2000" baseline="30000"/>
              <a:t>S</a:t>
            </a:r>
            <a:r>
              <a:rPr lang="en-US" altLang="en-US" sz="2000">
                <a:cs typeface="Arial" panose="020B0604020202020204" pitchFamily="34" charset="0"/>
              </a:rPr>
              <a:t>×0.F×2</a:t>
            </a:r>
            <a:r>
              <a:rPr lang="en-US" altLang="en-US" sz="2000" baseline="30000">
                <a:cs typeface="Arial" panose="020B0604020202020204" pitchFamily="34" charset="0"/>
              </a:rPr>
              <a:t>-126</a:t>
            </a:r>
            <a:r>
              <a:rPr lang="en-US" altLang="en-US" sz="2000">
                <a:cs typeface="Arial" panose="020B0604020202020204" pitchFamily="34" charset="0"/>
              </a:rPr>
              <a:t>   (single-precision)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/>
              <a:t>(-1)</a:t>
            </a:r>
            <a:r>
              <a:rPr lang="en-US" altLang="en-US" sz="2000" baseline="30000"/>
              <a:t>S</a:t>
            </a:r>
            <a:r>
              <a:rPr lang="en-US" altLang="en-US" sz="2000">
                <a:cs typeface="Arial" panose="020B0604020202020204" pitchFamily="34" charset="0"/>
              </a:rPr>
              <a:t>×0.F×2</a:t>
            </a:r>
            <a:r>
              <a:rPr lang="en-US" altLang="en-US" sz="2000" baseline="30000">
                <a:cs typeface="Arial" panose="020B0604020202020204" pitchFamily="34" charset="0"/>
              </a:rPr>
              <a:t>-1022  </a:t>
            </a:r>
            <a:r>
              <a:rPr lang="en-US" altLang="en-US" sz="2000">
                <a:cs typeface="Arial" panose="020B0604020202020204" pitchFamily="34" charset="0"/>
              </a:rPr>
              <a:t>(double-precision)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panose="020B0604020202020204" pitchFamily="34" charset="0"/>
              </a:rPr>
              <a:t>Note: zeroes follow this rule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Arial" panose="020B0604020202020204" pitchFamily="34" charset="0"/>
              </a:rPr>
              <a:t>Not a Number (NaN): E = 11…1; F != 00…0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29BD-2447-4E84-A0C1-C9CC8431895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 754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 = 00…0, F = 00…0 </a:t>
            </a:r>
            <a:r>
              <a:rPr lang="en-US" altLang="en-US">
                <a:sym typeface="Wingdings" panose="05000000000000000000" pitchFamily="2" charset="2"/>
              </a:rPr>
              <a:t> 0</a:t>
            </a:r>
            <a:r>
              <a:rPr lang="en-US" altLang="en-US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/>
              <a:t>E = 00…0, F </a:t>
            </a:r>
            <a:r>
              <a:rPr lang="en-US" altLang="en-US">
                <a:cs typeface="Arial" panose="020B0604020202020204" pitchFamily="34" charset="0"/>
              </a:rPr>
              <a:t>≠ 00…0 </a:t>
            </a:r>
            <a:r>
              <a:rPr lang="en-US" altLang="en-US">
                <a:sym typeface="Wingdings" panose="05000000000000000000" pitchFamily="2" charset="2"/>
              </a:rPr>
              <a:t> denormalized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00…00 &lt; E &lt; 11…1  normalized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E = 11…1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F = 00…0 </a:t>
            </a:r>
            <a:r>
              <a:rPr lang="en-US" altLang="en-US">
                <a:sym typeface="Wingdings" panose="05000000000000000000" pitchFamily="2" charset="2"/>
              </a:rPr>
              <a:t> infinities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F </a:t>
            </a:r>
            <a:r>
              <a:rPr lang="en-US" altLang="en-US">
                <a:cs typeface="Arial" panose="020B0604020202020204" pitchFamily="34" charset="0"/>
              </a:rPr>
              <a:t>≠</a:t>
            </a:r>
            <a:r>
              <a:rPr lang="en-US" altLang="en-US">
                <a:sym typeface="Wingdings" panose="05000000000000000000" pitchFamily="2" charset="2"/>
              </a:rPr>
              <a:t> 00…0  NaN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AA1B5-145F-4429-9E26-AD89907FF29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Floating point numbers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Binary representation of fractional numbers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/>
              <a:t>IEEE 754 standard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9626-5AB3-4814-A262-E69A62ACD49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ym typeface="Wingdings" panose="05000000000000000000" pitchFamily="2" charset="2"/>
              </a:rPr>
              <a:t>Binary  Decimal conversion</a:t>
            </a:r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23.47 = 2</a:t>
            </a:r>
            <a:r>
              <a:rPr lang="en-US" altLang="en-US" dirty="0">
                <a:cs typeface="Arial" panose="020B0604020202020204" pitchFamily="34" charset="0"/>
              </a:rPr>
              <a:t>×10</a:t>
            </a:r>
            <a:r>
              <a:rPr lang="en-US" altLang="en-US" baseline="30000" dirty="0">
                <a:cs typeface="Arial" panose="020B0604020202020204" pitchFamily="34" charset="0"/>
              </a:rPr>
              <a:t>1</a:t>
            </a:r>
            <a:r>
              <a:rPr lang="en-US" altLang="en-US" dirty="0">
                <a:cs typeface="Arial" panose="020B0604020202020204" pitchFamily="34" charset="0"/>
              </a:rPr>
              <a:t> + 3×10</a:t>
            </a:r>
            <a:r>
              <a:rPr lang="en-US" altLang="en-US" baseline="30000" dirty="0">
                <a:cs typeface="Arial" panose="020B0604020202020204" pitchFamily="34" charset="0"/>
              </a:rPr>
              <a:t>0</a:t>
            </a:r>
            <a:r>
              <a:rPr lang="en-US" altLang="en-US" dirty="0">
                <a:cs typeface="Arial" panose="020B0604020202020204" pitchFamily="34" charset="0"/>
              </a:rPr>
              <a:t> + 4×10</a:t>
            </a:r>
            <a:r>
              <a:rPr lang="en-US" altLang="en-US" baseline="30000" dirty="0">
                <a:cs typeface="Arial" panose="020B0604020202020204" pitchFamily="34" charset="0"/>
              </a:rPr>
              <a:t>-1</a:t>
            </a:r>
            <a:r>
              <a:rPr lang="en-US" altLang="en-US" dirty="0">
                <a:cs typeface="Arial" panose="020B0604020202020204" pitchFamily="34" charset="0"/>
              </a:rPr>
              <a:t> + 7×10</a:t>
            </a:r>
            <a:r>
              <a:rPr lang="en-US" altLang="en-US" baseline="30000" dirty="0">
                <a:cs typeface="Arial" panose="020B0604020202020204" pitchFamily="34" charset="0"/>
              </a:rPr>
              <a:t>-2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      decimal point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10.01</a:t>
            </a:r>
            <a:r>
              <a:rPr lang="en-US" altLang="en-US" baseline="-25000" dirty="0"/>
              <a:t>two</a:t>
            </a:r>
            <a:r>
              <a:rPr lang="en-US" altLang="en-US" dirty="0"/>
              <a:t> = 1</a:t>
            </a:r>
            <a:r>
              <a:rPr lang="en-US" altLang="en-US" dirty="0">
                <a:cs typeface="Arial" panose="020B0604020202020204" pitchFamily="34" charset="0"/>
              </a:rPr>
              <a:t>×2</a:t>
            </a:r>
            <a:r>
              <a:rPr lang="en-US" altLang="en-US" baseline="30000" dirty="0">
                <a:cs typeface="Arial" panose="020B0604020202020204" pitchFamily="34" charset="0"/>
              </a:rPr>
              <a:t>1</a:t>
            </a:r>
            <a:r>
              <a:rPr lang="en-US" altLang="en-US" dirty="0">
                <a:cs typeface="Arial" panose="020B0604020202020204" pitchFamily="34" charset="0"/>
              </a:rPr>
              <a:t> + 0×2</a:t>
            </a:r>
            <a:r>
              <a:rPr lang="en-US" altLang="en-US" baseline="30000" dirty="0">
                <a:cs typeface="Arial" panose="020B0604020202020204" pitchFamily="34" charset="0"/>
              </a:rPr>
              <a:t>0</a:t>
            </a:r>
            <a:r>
              <a:rPr lang="en-US" altLang="en-US" dirty="0">
                <a:cs typeface="Arial" panose="020B0604020202020204" pitchFamily="34" charset="0"/>
              </a:rPr>
              <a:t> + 0×2</a:t>
            </a:r>
            <a:r>
              <a:rPr lang="en-US" altLang="en-US" baseline="30000" dirty="0">
                <a:cs typeface="Arial" panose="020B0604020202020204" pitchFamily="34" charset="0"/>
              </a:rPr>
              <a:t>-1</a:t>
            </a:r>
            <a:r>
              <a:rPr lang="en-US" altLang="en-US" dirty="0">
                <a:cs typeface="Arial" panose="020B0604020202020204" pitchFamily="34" charset="0"/>
              </a:rPr>
              <a:t> + 1×2</a:t>
            </a:r>
            <a:r>
              <a:rPr lang="en-US" altLang="en-US" baseline="30000" dirty="0">
                <a:cs typeface="Arial" panose="020B0604020202020204" pitchFamily="34" charset="0"/>
              </a:rPr>
              <a:t>-2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      binary point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		= </a:t>
            </a:r>
            <a:r>
              <a:rPr lang="en-US" altLang="en-US" dirty="0"/>
              <a:t>1</a:t>
            </a:r>
            <a:r>
              <a:rPr lang="en-US" altLang="en-US" dirty="0">
                <a:cs typeface="Arial" panose="020B0604020202020204" pitchFamily="34" charset="0"/>
              </a:rPr>
              <a:t>×2   + 0×1  + 0×½   + 1×¼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		= 2 + 0.25 = 2.25</a:t>
            </a:r>
            <a:endParaRPr lang="en-US" altLang="en-US" baseline="3000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13716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1360488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  <p:bldP spid="17412" grpId="0" animBg="1"/>
      <p:bldP spid="174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DF43-B002-44A1-A076-136EE2F95EB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Decimal </a:t>
            </a:r>
            <a:r>
              <a:rPr lang="en-US" altLang="en-US">
                <a:sym typeface="Wingdings" panose="05000000000000000000" pitchFamily="2" charset="2"/>
              </a:rPr>
              <a:t> Binary conversion</a:t>
            </a:r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Write number as sum of powers of 2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0.8125 = 0.5 + 0.25 + 0.0625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            = 2</a:t>
            </a:r>
            <a:r>
              <a:rPr lang="en-US" altLang="en-US" sz="2400" baseline="30000"/>
              <a:t>-1</a:t>
            </a:r>
            <a:r>
              <a:rPr lang="en-US" altLang="en-US" sz="2400"/>
              <a:t> + 2</a:t>
            </a:r>
            <a:r>
              <a:rPr lang="en-US" altLang="en-US" sz="2400" baseline="30000"/>
              <a:t>-2</a:t>
            </a:r>
            <a:r>
              <a:rPr lang="en-US" altLang="en-US" sz="2400"/>
              <a:t> + 2</a:t>
            </a:r>
            <a:r>
              <a:rPr lang="en-US" altLang="en-US" sz="2400" baseline="30000"/>
              <a:t>-4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aseline="30000"/>
              <a:t>                        </a:t>
            </a:r>
            <a:r>
              <a:rPr lang="en-US" altLang="en-US" sz="2400"/>
              <a:t>= 0.1101</a:t>
            </a:r>
            <a:r>
              <a:rPr lang="en-US" altLang="en-US" sz="2400" baseline="-25000"/>
              <a:t>two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Algorithm: Repeatedly multiply fraction by two until fraction becomes zero.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0.8125 </a:t>
            </a:r>
            <a:r>
              <a:rPr lang="en-US" altLang="en-US" sz="2400">
                <a:sym typeface="Wingdings" panose="05000000000000000000" pitchFamily="2" charset="2"/>
              </a:rPr>
              <a:t> 1.625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Wingdings" panose="05000000000000000000" pitchFamily="2" charset="2"/>
              </a:rPr>
              <a:t>	0.625    1.25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ym typeface="Wingdings" panose="05000000000000000000" pitchFamily="2" charset="2"/>
              </a:rPr>
              <a:t>	0.25      0.5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0.5	     </a:t>
            </a:r>
            <a:r>
              <a:rPr lang="en-US" altLang="en-US" sz="2400">
                <a:sym typeface="Wingdings" panose="05000000000000000000" pitchFamily="2" charset="2"/>
              </a:rPr>
              <a:t> 1.0</a:t>
            </a:r>
            <a:endParaRPr lang="en-US" altLang="en-US" sz="2400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2667000" y="4343400"/>
            <a:ext cx="2286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C0C1-5018-4858-B120-B9725802324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Beware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Finite decimal digits </a:t>
            </a:r>
            <a:r>
              <a:rPr lang="en-US" altLang="en-US">
                <a:sym typeface="Wingdings" panose="05000000000000000000" pitchFamily="2" charset="2"/>
              </a:rPr>
              <a:t> finite binary digits</a:t>
            </a:r>
          </a:p>
          <a:p>
            <a:r>
              <a:rPr lang="en-US" altLang="en-US">
                <a:sym typeface="Wingdings" panose="05000000000000000000" pitchFamily="2" charset="2"/>
              </a:rPr>
              <a:t>Example: </a:t>
            </a:r>
          </a:p>
          <a:p>
            <a:pPr lvl="1">
              <a:buFontTx/>
              <a:buNone/>
            </a:pPr>
            <a:r>
              <a:rPr lang="en-US" altLang="en-US"/>
              <a:t>0.1</a:t>
            </a:r>
            <a:r>
              <a:rPr lang="en-US" altLang="en-US" baseline="-25000"/>
              <a:t>ten </a:t>
            </a:r>
            <a:r>
              <a:rPr lang="en-US" altLang="en-US">
                <a:sym typeface="Wingdings" panose="05000000000000000000" pitchFamily="2" charset="2"/>
              </a:rPr>
              <a:t> 0.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altLang="en-US">
                <a:sym typeface="Wingdings" panose="05000000000000000000" pitchFamily="2" charset="2"/>
              </a:rPr>
              <a:t>  0.4  0.8  1.6  1.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altLang="en-US">
                <a:sym typeface="Wingdings" panose="05000000000000000000" pitchFamily="2" charset="2"/>
              </a:rPr>
              <a:t>  0.4  0.8  1.6  1.2  0.4 …</a:t>
            </a:r>
          </a:p>
          <a:p>
            <a:pPr lvl="1">
              <a:buFontTx/>
              <a:buNone/>
            </a:pPr>
            <a:endParaRPr lang="en-US" altLang="en-US">
              <a:sym typeface="Wingdings" panose="05000000000000000000" pitchFamily="2" charset="2"/>
            </a:endParaRPr>
          </a:p>
          <a:p>
            <a:pPr lvl="1">
              <a:buFontTx/>
              <a:buNone/>
            </a:pPr>
            <a:r>
              <a:rPr lang="en-US" altLang="en-US"/>
              <a:t>0.1</a:t>
            </a:r>
            <a:r>
              <a:rPr lang="en-US" altLang="en-US" baseline="-25000"/>
              <a:t>ten </a:t>
            </a:r>
            <a:r>
              <a:rPr lang="en-US" altLang="en-US"/>
              <a:t>= 0.00011001100110011…</a:t>
            </a:r>
            <a:r>
              <a:rPr lang="en-US" altLang="en-US" baseline="-25000"/>
              <a:t>two</a:t>
            </a:r>
          </a:p>
          <a:p>
            <a:pPr lvl="1">
              <a:buFontTx/>
              <a:buNone/>
            </a:pPr>
            <a:r>
              <a:rPr lang="en-US" altLang="en-US"/>
              <a:t>         = 0.00011</a:t>
            </a:r>
            <a:r>
              <a:rPr lang="en-US" altLang="en-US" baseline="-25000"/>
              <a:t>two </a:t>
            </a:r>
            <a:r>
              <a:rPr lang="en-US" altLang="en-US"/>
              <a:t>(infinite repeating binary)</a:t>
            </a:r>
          </a:p>
          <a:p>
            <a:pPr lvl="1">
              <a:buFontTx/>
              <a:buNone/>
            </a:pPr>
            <a:r>
              <a:rPr lang="en-US" altLang="en-US"/>
              <a:t>The more bits, the binary rep gets closer to 0.1</a:t>
            </a:r>
            <a:r>
              <a:rPr lang="en-US" altLang="en-US" baseline="-25000"/>
              <a:t>ten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4495800" y="2362200"/>
            <a:ext cx="304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8956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 animBg="1"/>
      <p:bldP spid="19460" grpId="0" animBg="1"/>
      <p:bldP spid="194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4E04-D0A1-46BB-830C-240AE518745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Scientific notation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3724275"/>
          </a:xfrm>
        </p:spPr>
        <p:txBody>
          <a:bodyPr/>
          <a:lstStyle/>
          <a:p>
            <a:r>
              <a:rPr lang="en-US" altLang="en-US"/>
              <a:t>Decimal: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-123,000,000,000,000  </a:t>
            </a:r>
            <a:r>
              <a:rPr lang="en-US" altLang="en-US">
                <a:sym typeface="Wingdings" panose="05000000000000000000" pitchFamily="2" charset="2"/>
              </a:rPr>
              <a:t>  </a:t>
            </a:r>
            <a:r>
              <a:rPr lang="en-US" altLang="en-US"/>
              <a:t>-1.23 </a:t>
            </a:r>
            <a:r>
              <a:rPr lang="en-US" altLang="en-US">
                <a:cs typeface="Arial" panose="020B0604020202020204" pitchFamily="34" charset="0"/>
              </a:rPr>
              <a:t>× 10</a:t>
            </a:r>
            <a:r>
              <a:rPr lang="en-US" altLang="en-US" baseline="30000">
                <a:cs typeface="Arial" panose="020B0604020202020204" pitchFamily="34" charset="0"/>
              </a:rPr>
              <a:t>14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aseline="30000">
                <a:cs typeface="Arial" panose="020B0604020202020204" pitchFamily="34" charset="0"/>
              </a:rPr>
              <a:t>	</a:t>
            </a:r>
            <a:r>
              <a:rPr lang="en-US" altLang="en-US">
                <a:cs typeface="Arial" panose="020B0604020202020204" pitchFamily="34" charset="0"/>
              </a:rPr>
              <a:t>0.000 000 000 000 000 123  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  +1.23× </a:t>
            </a:r>
            <a:r>
              <a:rPr lang="en-US" altLang="en-US">
                <a:cs typeface="Arial" panose="020B0604020202020204" pitchFamily="34" charset="0"/>
              </a:rPr>
              <a:t>10</a:t>
            </a:r>
            <a:r>
              <a:rPr lang="en-US" altLang="en-US" baseline="30000">
                <a:cs typeface="Arial" panose="020B0604020202020204" pitchFamily="34" charset="0"/>
              </a:rPr>
              <a:t>-16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baseline="30000">
              <a:cs typeface="Arial" panose="020B0604020202020204" pitchFamily="34" charset="0"/>
            </a:endParaRPr>
          </a:p>
          <a:p>
            <a:r>
              <a:rPr lang="en-US" altLang="en-US"/>
              <a:t>Binary: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110 1100 0000 0000   </a:t>
            </a:r>
            <a:r>
              <a:rPr lang="en-US" altLang="en-US">
                <a:sym typeface="Wingdings" panose="05000000000000000000" pitchFamily="2" charset="2"/>
              </a:rPr>
              <a:t>  </a:t>
            </a:r>
            <a:r>
              <a:rPr lang="en-US" altLang="en-US"/>
              <a:t>1.1011</a:t>
            </a:r>
            <a:r>
              <a:rPr lang="en-US" altLang="en-US">
                <a:cs typeface="Arial" panose="020B0604020202020204" pitchFamily="34" charset="0"/>
              </a:rPr>
              <a:t>× 2</a:t>
            </a:r>
            <a:r>
              <a:rPr lang="en-US" altLang="en-US" baseline="30000">
                <a:cs typeface="Arial" panose="020B0604020202020204" pitchFamily="34" charset="0"/>
              </a:rPr>
              <a:t>14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cs typeface="Arial" panose="020B0604020202020204" pitchFamily="34" charset="0"/>
              </a:rPr>
              <a:t>	-0.0000 0000 0000 0001 1011 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 -1.1101 </a:t>
            </a:r>
            <a:r>
              <a:rPr lang="en-US" altLang="en-US">
                <a:cs typeface="Arial" panose="020B0604020202020204" pitchFamily="34" charset="0"/>
              </a:rPr>
              <a:t>× 2</a:t>
            </a:r>
            <a:r>
              <a:rPr lang="en-US" altLang="en-US" baseline="30000">
                <a:cs typeface="Arial" panose="020B0604020202020204" pitchFamily="34" charset="0"/>
              </a:rPr>
              <a:t>-16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331E-BD83-42BE-AD15-AAEA2A74944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Floating point representation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Three pieces: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sign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exponent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significand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400"/>
              <a:t>Format: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r>
              <a:rPr lang="en-US" altLang="en-US" sz="2000"/>
              <a:t>Fixed-size representation (32-bit, 64-bit)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1 sign bit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more exponent bits </a:t>
            </a:r>
            <a:r>
              <a:rPr lang="en-US" altLang="en-US" sz="2000">
                <a:sym typeface="Wingdings" panose="05000000000000000000" pitchFamily="2" charset="2"/>
              </a:rPr>
              <a:t> greater range</a:t>
            </a:r>
          </a:p>
          <a:p>
            <a:pPr lvl="1">
              <a:lnSpc>
                <a:spcPct val="80000"/>
              </a:lnSpc>
            </a:pPr>
            <a:r>
              <a:rPr lang="en-US" altLang="en-US" sz="2000">
                <a:sym typeface="Wingdings" panose="05000000000000000000" pitchFamily="2" charset="2"/>
              </a:rPr>
              <a:t>more significand bits  greater accuracy</a:t>
            </a:r>
            <a:endParaRPr lang="en-US" altLang="en-US" sz="20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743200" y="3962400"/>
            <a:ext cx="762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sign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953000" y="3962400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significand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05200" y="3962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exponent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3316" grpId="0" animBg="1"/>
      <p:bldP spid="13317" grpId="0" animBg="1"/>
      <p:bldP spid="133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61EA-B6D6-4F41-9D16-697B1BA237F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 754 floating point standards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924800" cy="3724275"/>
          </a:xfrm>
        </p:spPr>
        <p:txBody>
          <a:bodyPr/>
          <a:lstStyle/>
          <a:p>
            <a:r>
              <a:rPr lang="en-US" altLang="en-US"/>
              <a:t>Single precision (32-bit) format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endParaRPr lang="en-US" altLang="en-US"/>
          </a:p>
          <a:p>
            <a:r>
              <a:rPr lang="en-US" altLang="en-US"/>
              <a:t>Normalized rule: number represented is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/>
              <a:t>(-1)</a:t>
            </a:r>
            <a:r>
              <a:rPr lang="en-US" altLang="en-US" baseline="30000"/>
              <a:t>S</a:t>
            </a:r>
            <a:r>
              <a:rPr lang="en-US" altLang="en-US">
                <a:cs typeface="Arial" panose="020B0604020202020204" pitchFamily="34" charset="0"/>
              </a:rPr>
              <a:t>×1.F×2</a:t>
            </a:r>
            <a:r>
              <a:rPr lang="en-US" altLang="en-US" baseline="30000">
                <a:cs typeface="Arial" panose="020B0604020202020204" pitchFamily="34" charset="0"/>
              </a:rPr>
              <a:t>E-127,      </a:t>
            </a:r>
            <a:r>
              <a:rPr lang="en-US" altLang="en-US">
                <a:cs typeface="Arial" panose="020B0604020202020204" pitchFamily="34" charset="0"/>
              </a:rPr>
              <a:t>E (≠ 00…0 or 11…1)</a:t>
            </a:r>
            <a:endParaRPr lang="en-US" altLang="en-US" baseline="30000">
              <a:cs typeface="Arial" panose="020B0604020202020204" pitchFamily="34" charset="0"/>
            </a:endParaRPr>
          </a:p>
          <a:p>
            <a:r>
              <a:rPr lang="en-US" altLang="en-US">
                <a:cs typeface="Arial" panose="020B0604020202020204" pitchFamily="34" charset="0"/>
              </a:rPr>
              <a:t>Example:  +101101.101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+1.01101101×2</a:t>
            </a:r>
            <a:r>
              <a:rPr lang="en-US" altLang="en-US" baseline="30000"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endParaRPr lang="en-US" altLang="en-US" baseline="30000">
              <a:cs typeface="Arial" panose="020B0604020202020204" pitchFamily="34" charset="0"/>
            </a:endParaRPr>
          </a:p>
          <a:p>
            <a:endParaRPr lang="en-US" altLang="en-US" baseline="3000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34290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514600" y="34290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581400" y="3429000"/>
            <a:ext cx="3657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209800" y="3048000"/>
            <a:ext cx="30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514600" y="30480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581400" y="3048000"/>
            <a:ext cx="3657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23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2743200" y="5791200"/>
            <a:ext cx="30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048000" y="57912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1000 0100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5791200"/>
            <a:ext cx="3429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0110 1101 0000 0000 0000 000</a:t>
            </a: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  <p:bldP spid="15364" grpId="0" animBg="1"/>
      <p:bldP spid="15365" grpId="0" animBg="1"/>
      <p:bldP spid="15366" grpId="0" animBg="1"/>
      <p:bldP spid="15367" grpId="0"/>
      <p:bldP spid="15368" grpId="0"/>
      <p:bldP spid="15369" grpId="0"/>
      <p:bldP spid="15376" grpId="0" animBg="1"/>
      <p:bldP spid="15377" grpId="0" animBg="1"/>
      <p:bldP spid="153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776EC-A0D5-45AE-A2B4-53B113B3AC7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Features of IEEE 754 format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Sign: 1</a:t>
            </a:r>
            <a:r>
              <a:rPr lang="en-US" altLang="en-US">
                <a:sym typeface="Wingdings" panose="05000000000000000000" pitchFamily="2" charset="2"/>
              </a:rPr>
              <a:t>negative, 0non-negative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Significand: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Normalized number: always a 1 left of binary point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(except when E is 0 or 255)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 not waste a bit on this 1 </a:t>
            </a:r>
            <a:r>
              <a:rPr lang="en-US" altLang="en-US">
                <a:sym typeface="Wingdings" panose="05000000000000000000" pitchFamily="2" charset="2"/>
              </a:rPr>
              <a:t> </a:t>
            </a:r>
            <a:r>
              <a:rPr lang="en-US" altLang="en-US"/>
              <a:t>"hidden 1"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Exponent: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FF0000"/>
                </a:solidFill>
              </a:rPr>
              <a:t>Not two's-complement representation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Unsigned interpretation minus bias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477000" y="6248400"/>
            <a:ext cx="2211388" cy="474663"/>
          </a:xfrm>
          <a:prstGeom prst="rect">
            <a:avLst/>
          </a:prstGeom>
        </p:spPr>
        <p:txBody>
          <a:bodyPr/>
          <a:lstStyle/>
          <a:p>
            <a:r>
              <a:rPr lang="en-US" altLang="en-US" sz="1400" dirty="0" smtClean="0"/>
              <a:t>ECE 411 -- </a:t>
            </a:r>
            <a:r>
              <a:rPr lang="en-US" altLang="en-US" sz="1400" dirty="0"/>
              <a:t>Floating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1099</TotalTime>
  <Words>620</Words>
  <Application>Microsoft Office PowerPoint</Application>
  <PresentationFormat>On-screen Show (4:3)</PresentationFormat>
  <Paragraphs>205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Capsules</vt:lpstr>
      <vt:lpstr>Ch. 2 Floating Point Numbers</vt:lpstr>
      <vt:lpstr>Floating point numbers</vt:lpstr>
      <vt:lpstr>Binary  Decimal conversion</vt:lpstr>
      <vt:lpstr>Decimal  Binary conversion</vt:lpstr>
      <vt:lpstr>Beware</vt:lpstr>
      <vt:lpstr>Scientific notation</vt:lpstr>
      <vt:lpstr>Floating point representation</vt:lpstr>
      <vt:lpstr>IEEE 754 floating point standards</vt:lpstr>
      <vt:lpstr>Features of IEEE 754 format</vt:lpstr>
      <vt:lpstr>Example: 0.75</vt:lpstr>
      <vt:lpstr>Example 0.1ten    -   Check float.a</vt:lpstr>
      <vt:lpstr>IEEE Double precision standard</vt:lpstr>
      <vt:lpstr>Special-case numbers</vt:lpstr>
      <vt:lpstr>Special-case numbers</vt:lpstr>
      <vt:lpstr>Denormalized numbers</vt:lpstr>
      <vt:lpstr>IEEE 754 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Denenberg</dc:creator>
  <cp:lastModifiedBy>Jeffrey Denenberg</cp:lastModifiedBy>
  <cp:revision>39</cp:revision>
  <dcterms:created xsi:type="dcterms:W3CDTF">1601-01-01T00:00:00Z</dcterms:created>
  <dcterms:modified xsi:type="dcterms:W3CDTF">2017-12-25T21:41:10Z</dcterms:modified>
</cp:coreProperties>
</file>