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2"/>
  </p:notesMasterIdLst>
  <p:sldIdLst>
    <p:sldId id="256" r:id="rId2"/>
    <p:sldId id="258" r:id="rId3"/>
    <p:sldId id="259" r:id="rId4"/>
    <p:sldId id="260" r:id="rId5"/>
    <p:sldId id="261" r:id="rId6"/>
    <p:sldId id="257"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300" r:id="rId44"/>
    <p:sldId id="298" r:id="rId45"/>
    <p:sldId id="299"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96" y="-12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9CC380-2C6D-4B30-81CD-86A75F8E3A35}" type="datetimeFigureOut">
              <a:rPr lang="en-US" smtClean="0"/>
              <a:pPr/>
              <a:t>6/20/2011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1EFE42-589A-4A43-A676-269B0610989A}" type="slidenum">
              <a:rPr lang="en-US" smtClean="0"/>
              <a:pPr/>
              <a:t>‹#›</a:t>
            </a:fld>
            <a:endParaRPr lang="en-US"/>
          </a:p>
        </p:txBody>
      </p:sp>
    </p:spTree>
    <p:extLst>
      <p:ext uri="{BB962C8B-B14F-4D97-AF65-F5344CB8AC3E}">
        <p14:creationId xmlns:p14="http://schemas.microsoft.com/office/powerpoint/2010/main" xmlns="" val="2123898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D93C80-9976-495B-9ADE-989A55A3FF31}" type="datetime1">
              <a:rPr lang="en-US" smtClean="0"/>
              <a:pPr/>
              <a:t>6/20/2011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D8D3D0-BF15-449F-9418-C28EAD884379}" type="slidenum">
              <a:rPr lang="en-US" smtClean="0"/>
              <a:pPr/>
              <a:t>‹#›</a:t>
            </a:fld>
            <a:endParaRPr lang="en-US"/>
          </a:p>
        </p:txBody>
      </p:sp>
    </p:spTree>
    <p:extLst>
      <p:ext uri="{BB962C8B-B14F-4D97-AF65-F5344CB8AC3E}">
        <p14:creationId xmlns:p14="http://schemas.microsoft.com/office/powerpoint/2010/main" xmlns="" val="125442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BC4B0C-0D0B-4551-99EF-F1449CE04208}" type="datetime1">
              <a:rPr lang="en-US" smtClean="0"/>
              <a:pPr/>
              <a:t>6/20/2011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D8D3D0-BF15-449F-9418-C28EAD884379}" type="slidenum">
              <a:rPr lang="en-US" smtClean="0"/>
              <a:pPr/>
              <a:t>‹#›</a:t>
            </a:fld>
            <a:endParaRPr lang="en-US"/>
          </a:p>
        </p:txBody>
      </p:sp>
    </p:spTree>
    <p:extLst>
      <p:ext uri="{BB962C8B-B14F-4D97-AF65-F5344CB8AC3E}">
        <p14:creationId xmlns:p14="http://schemas.microsoft.com/office/powerpoint/2010/main" xmlns="" val="220307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BE42D3-82CF-4C36-8DE6-0939608C0B9F}" type="datetime1">
              <a:rPr lang="en-US" smtClean="0"/>
              <a:pPr/>
              <a:t>6/20/2011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D8D3D0-BF15-449F-9418-C28EAD884379}" type="slidenum">
              <a:rPr lang="en-US" smtClean="0"/>
              <a:pPr/>
              <a:t>‹#›</a:t>
            </a:fld>
            <a:endParaRPr lang="en-US"/>
          </a:p>
        </p:txBody>
      </p:sp>
    </p:spTree>
    <p:extLst>
      <p:ext uri="{BB962C8B-B14F-4D97-AF65-F5344CB8AC3E}">
        <p14:creationId xmlns:p14="http://schemas.microsoft.com/office/powerpoint/2010/main" xmlns="" val="1828069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4DB4F8-6729-48B3-8AF8-6FE5AEC61BC4}" type="datetime1">
              <a:rPr lang="en-US" smtClean="0"/>
              <a:pPr/>
              <a:t>6/20/2011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D8D3D0-BF15-449F-9418-C28EAD884379}" type="slidenum">
              <a:rPr lang="en-US" smtClean="0"/>
              <a:pPr/>
              <a:t>‹#›</a:t>
            </a:fld>
            <a:endParaRPr lang="en-US"/>
          </a:p>
        </p:txBody>
      </p:sp>
    </p:spTree>
    <p:extLst>
      <p:ext uri="{BB962C8B-B14F-4D97-AF65-F5344CB8AC3E}">
        <p14:creationId xmlns:p14="http://schemas.microsoft.com/office/powerpoint/2010/main" xmlns="" val="450193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CB4310-E5E0-48B2-8CC0-02AA40E362C3}" type="datetime1">
              <a:rPr lang="en-US" smtClean="0"/>
              <a:pPr/>
              <a:t>6/20/2011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D8D3D0-BF15-449F-9418-C28EAD884379}" type="slidenum">
              <a:rPr lang="en-US" smtClean="0"/>
              <a:pPr/>
              <a:t>‹#›</a:t>
            </a:fld>
            <a:endParaRPr lang="en-US"/>
          </a:p>
        </p:txBody>
      </p:sp>
    </p:spTree>
    <p:extLst>
      <p:ext uri="{BB962C8B-B14F-4D97-AF65-F5344CB8AC3E}">
        <p14:creationId xmlns:p14="http://schemas.microsoft.com/office/powerpoint/2010/main" xmlns="" val="1728154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E67FCE1-038D-40D3-AFE7-A7214207CAD6}" type="datetime1">
              <a:rPr lang="en-US" smtClean="0"/>
              <a:pPr/>
              <a:t>6/20/2011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D8D3D0-BF15-449F-9418-C28EAD884379}" type="slidenum">
              <a:rPr lang="en-US" smtClean="0"/>
              <a:pPr/>
              <a:t>‹#›</a:t>
            </a:fld>
            <a:endParaRPr lang="en-US"/>
          </a:p>
        </p:txBody>
      </p:sp>
    </p:spTree>
    <p:extLst>
      <p:ext uri="{BB962C8B-B14F-4D97-AF65-F5344CB8AC3E}">
        <p14:creationId xmlns:p14="http://schemas.microsoft.com/office/powerpoint/2010/main" xmlns="" val="757849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C27548B-D586-40F1-9595-A39950588FDA}" type="datetime1">
              <a:rPr lang="en-US" smtClean="0"/>
              <a:pPr/>
              <a:t>6/20/2011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D8D3D0-BF15-449F-9418-C28EAD884379}" type="slidenum">
              <a:rPr lang="en-US" smtClean="0"/>
              <a:pPr/>
              <a:t>‹#›</a:t>
            </a:fld>
            <a:endParaRPr lang="en-US"/>
          </a:p>
        </p:txBody>
      </p:sp>
    </p:spTree>
    <p:extLst>
      <p:ext uri="{BB962C8B-B14F-4D97-AF65-F5344CB8AC3E}">
        <p14:creationId xmlns:p14="http://schemas.microsoft.com/office/powerpoint/2010/main" xmlns="" val="292556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2877B8-9DB2-4A94-90C9-44863E731DE8}" type="datetime1">
              <a:rPr lang="en-US" smtClean="0"/>
              <a:pPr/>
              <a:t>6/20/2011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D8D3D0-BF15-449F-9418-C28EAD884379}" type="slidenum">
              <a:rPr lang="en-US" smtClean="0"/>
              <a:pPr/>
              <a:t>‹#›</a:t>
            </a:fld>
            <a:endParaRPr lang="en-US"/>
          </a:p>
        </p:txBody>
      </p:sp>
    </p:spTree>
    <p:extLst>
      <p:ext uri="{BB962C8B-B14F-4D97-AF65-F5344CB8AC3E}">
        <p14:creationId xmlns:p14="http://schemas.microsoft.com/office/powerpoint/2010/main" xmlns="" val="493023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155EF9-FC61-47D0-912D-77613720785F}" type="datetime1">
              <a:rPr lang="en-US" smtClean="0"/>
              <a:pPr/>
              <a:t>6/20/2011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D8D3D0-BF15-449F-9418-C28EAD884379}" type="slidenum">
              <a:rPr lang="en-US" smtClean="0"/>
              <a:pPr/>
              <a:t>‹#›</a:t>
            </a:fld>
            <a:endParaRPr lang="en-US"/>
          </a:p>
        </p:txBody>
      </p:sp>
    </p:spTree>
    <p:extLst>
      <p:ext uri="{BB962C8B-B14F-4D97-AF65-F5344CB8AC3E}">
        <p14:creationId xmlns:p14="http://schemas.microsoft.com/office/powerpoint/2010/main" xmlns="" val="136801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CCB8D3-14F9-4130-AB52-2E1D71E1CC6E}" type="datetime1">
              <a:rPr lang="en-US" smtClean="0"/>
              <a:pPr/>
              <a:t>6/20/2011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D8D3D0-BF15-449F-9418-C28EAD884379}" type="slidenum">
              <a:rPr lang="en-US" smtClean="0"/>
              <a:pPr/>
              <a:t>‹#›</a:t>
            </a:fld>
            <a:endParaRPr lang="en-US"/>
          </a:p>
        </p:txBody>
      </p:sp>
    </p:spTree>
    <p:extLst>
      <p:ext uri="{BB962C8B-B14F-4D97-AF65-F5344CB8AC3E}">
        <p14:creationId xmlns:p14="http://schemas.microsoft.com/office/powerpoint/2010/main" xmlns="" val="368587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373646-4158-4827-BE9B-BAEC16D55CE4}" type="datetime1">
              <a:rPr lang="en-US" smtClean="0"/>
              <a:pPr/>
              <a:t>6/20/2011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D8D3D0-BF15-449F-9418-C28EAD884379}" type="slidenum">
              <a:rPr lang="en-US" smtClean="0"/>
              <a:pPr/>
              <a:t>‹#›</a:t>
            </a:fld>
            <a:endParaRPr lang="en-US"/>
          </a:p>
        </p:txBody>
      </p:sp>
    </p:spTree>
    <p:extLst>
      <p:ext uri="{BB962C8B-B14F-4D97-AF65-F5344CB8AC3E}">
        <p14:creationId xmlns:p14="http://schemas.microsoft.com/office/powerpoint/2010/main" xmlns="" val="2196846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EE1187-D525-492D-A66A-725804707371}" type="datetime1">
              <a:rPr lang="en-US" smtClean="0"/>
              <a:pPr/>
              <a:t>6/20/2011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D8D3D0-BF15-449F-9418-C28EAD884379}" type="slidenum">
              <a:rPr lang="en-US" smtClean="0"/>
              <a:pPr/>
              <a:t>‹#›</a:t>
            </a:fld>
            <a:endParaRPr lang="en-US"/>
          </a:p>
        </p:txBody>
      </p:sp>
    </p:spTree>
    <p:extLst>
      <p:ext uri="{BB962C8B-B14F-4D97-AF65-F5344CB8AC3E}">
        <p14:creationId xmlns:p14="http://schemas.microsoft.com/office/powerpoint/2010/main" xmlns="" val="23675785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en.wikipedia.org/wiki/File:Betz_tube.jpg"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4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4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4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 Id="rId5" Type="http://schemas.openxmlformats.org/officeDocument/2006/relationships/image" Target="../media/image25.png"/><Relationship Id="rId4" Type="http://schemas.openxmlformats.org/officeDocument/2006/relationships/image" Target="../media/image24.png"/></Relationships>
</file>

<file path=ppt/slides/_rels/slide51.xml.rels><?xml version="1.0" encoding="UTF-8" standalone="yes"?>
<Relationships xmlns="http://schemas.openxmlformats.org/package/2006/relationships"><Relationship Id="rId3" Type="http://schemas.openxmlformats.org/officeDocument/2006/relationships/image" Target="../media/image26.gif"/><Relationship Id="rId2" Type="http://schemas.openxmlformats.org/officeDocument/2006/relationships/hyperlink" Target="http://en.wikipedia.org/wiki/File:Ratio.gif" TargetMode="External"/><Relationship Id="rId1" Type="http://schemas.openxmlformats.org/officeDocument/2006/relationships/slideLayout" Target="../slideLayouts/slideLayout2.xml"/><Relationship Id="rId5" Type="http://schemas.openxmlformats.org/officeDocument/2006/relationships/image" Target="../media/image28.png"/><Relationship Id="rId4" Type="http://schemas.openxmlformats.org/officeDocument/2006/relationships/image" Target="../media/image27.png"/></Relationships>
</file>

<file path=ppt/slides/_rels/slide52.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en.wikipedia.org/wiki/Wind_farm#cite_note-tex-7" TargetMode="External"/><Relationship Id="rId13" Type="http://schemas.openxmlformats.org/officeDocument/2006/relationships/hyperlink" Target="http://en.wikipedia.org/wiki/Wind_farm#cite_note-ind-9" TargetMode="External"/><Relationship Id="rId18" Type="http://schemas.openxmlformats.org/officeDocument/2006/relationships/hyperlink" Target="http://en.wikipedia.org/wiki/Sweetwater_Wind_Farm" TargetMode="External"/><Relationship Id="rId3" Type="http://schemas.openxmlformats.org/officeDocument/2006/relationships/hyperlink" Target="http://en.wikipedia.org/wiki/Megawatt" TargetMode="External"/><Relationship Id="rId21" Type="http://schemas.openxmlformats.org/officeDocument/2006/relationships/hyperlink" Target="http://en.wikipedia.org/w/index.php?title=Topographic_acceleration&amp;action=edit&amp;redlink=1" TargetMode="External"/><Relationship Id="rId7" Type="http://schemas.openxmlformats.org/officeDocument/2006/relationships/hyperlink" Target="http://en.wikipedia.org/wiki/Wind_farm#cite_note-drilling-6" TargetMode="External"/><Relationship Id="rId12" Type="http://schemas.openxmlformats.org/officeDocument/2006/relationships/hyperlink" Target="http://en.wikipedia.org/wiki/Fowler_Ridge_Wind_Farm" TargetMode="External"/><Relationship Id="rId17" Type="http://schemas.openxmlformats.org/officeDocument/2006/relationships/hyperlink" Target="http://en.wikipedia.org/wiki/Wind_farm#cite_note-10" TargetMode="External"/><Relationship Id="rId2" Type="http://schemas.openxmlformats.org/officeDocument/2006/relationships/hyperlink" Target="http://en.wikipedia.org/wiki/Wind_farm" TargetMode="External"/><Relationship Id="rId16" Type="http://schemas.openxmlformats.org/officeDocument/2006/relationships/hyperlink" Target="http://en.wikipedia.org/wiki/Roscoe_Wind_Farm" TargetMode="External"/><Relationship Id="rId20" Type="http://schemas.openxmlformats.org/officeDocument/2006/relationships/hyperlink" Target="http://en.wiktionary.org/wiki/onshore" TargetMode="External"/><Relationship Id="rId1" Type="http://schemas.openxmlformats.org/officeDocument/2006/relationships/slideLayout" Target="../slideLayouts/slideLayout2.xml"/><Relationship Id="rId6" Type="http://schemas.openxmlformats.org/officeDocument/2006/relationships/hyperlink" Target="http://en.wikipedia.org/wiki/Buffalo_Gap_Wind_Farm" TargetMode="External"/><Relationship Id="rId11" Type="http://schemas.openxmlformats.org/officeDocument/2006/relationships/hyperlink" Target="http://en.wikipedia.org/wiki/Wind_farm#cite_note-8" TargetMode="External"/><Relationship Id="rId5" Type="http://schemas.openxmlformats.org/officeDocument/2006/relationships/hyperlink" Target="http://en.wikipedia.org/wiki/Wind_farm#cite_note-or-5" TargetMode="External"/><Relationship Id="rId15" Type="http://schemas.openxmlformats.org/officeDocument/2006/relationships/hyperlink" Target="http://en.wikipedia.org/wiki/Panther_Creek_Wind_Farm" TargetMode="External"/><Relationship Id="rId10" Type="http://schemas.openxmlformats.org/officeDocument/2006/relationships/hyperlink" Target="http://en.wikipedia.org/w/index.php?title=Dabancheng_Wind_Farm&amp;action=edit&amp;redlink=1" TargetMode="External"/><Relationship Id="rId19" Type="http://schemas.openxmlformats.org/officeDocument/2006/relationships/image" Target="../media/image1.png"/><Relationship Id="rId4" Type="http://schemas.openxmlformats.org/officeDocument/2006/relationships/hyperlink" Target="http://en.wikipedia.org/wiki/Biglow_Canyon_Wind_Farm" TargetMode="External"/><Relationship Id="rId9" Type="http://schemas.openxmlformats.org/officeDocument/2006/relationships/hyperlink" Target="http://en.wikipedia.org/wiki/Capricorn_Ridge_Wind_Farm" TargetMode="External"/><Relationship Id="rId14" Type="http://schemas.openxmlformats.org/officeDocument/2006/relationships/hyperlink" Target="http://en.wikipedia.org/wiki/Horse_Hollow_Wind_Energy_Center"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en.wikipedia.org/wiki/Vestas_V90-3MW" TargetMode="External"/><Relationship Id="rId13" Type="http://schemas.openxmlformats.org/officeDocument/2006/relationships/hyperlink" Target="http://en.wikipedia.org/wiki/Siemens_Wind_Power" TargetMode="External"/><Relationship Id="rId18" Type="http://schemas.openxmlformats.org/officeDocument/2006/relationships/hyperlink" Target="http://en.wikipedia.org/wiki/Wind_farm#cite_note-eweatable09-16" TargetMode="External"/><Relationship Id="rId26" Type="http://schemas.openxmlformats.org/officeDocument/2006/relationships/hyperlink" Target="http://en.wikipedia.org/wiki/Wind_farm#cite_note-22" TargetMode="External"/><Relationship Id="rId3" Type="http://schemas.openxmlformats.org/officeDocument/2006/relationships/hyperlink" Target="http://en.wikipedia.org/wiki/Nameplate_capacity" TargetMode="External"/><Relationship Id="rId21" Type="http://schemas.openxmlformats.org/officeDocument/2006/relationships/hyperlink" Target="http://en.wikipedia.org/wiki/Wind_farm#cite_note-19" TargetMode="External"/><Relationship Id="rId7" Type="http://schemas.openxmlformats.org/officeDocument/2006/relationships/hyperlink" Target="http://en.wikipedia.org/wiki/United_Kingdom" TargetMode="External"/><Relationship Id="rId12" Type="http://schemas.openxmlformats.org/officeDocument/2006/relationships/hyperlink" Target="http://en.wikipedia.org/wiki/Denmark" TargetMode="External"/><Relationship Id="rId17" Type="http://schemas.openxmlformats.org/officeDocument/2006/relationships/hyperlink" Target="http://en.wikipedia.org/wiki/Lynn_and_Inner_Dowsing" TargetMode="External"/><Relationship Id="rId25" Type="http://schemas.openxmlformats.org/officeDocument/2006/relationships/hyperlink" Target="http://en.wikipedia.org/wiki/Gunfleet_Sands_Offshore_Wind_Farm" TargetMode="External"/><Relationship Id="rId2" Type="http://schemas.openxmlformats.org/officeDocument/2006/relationships/hyperlink" Target="http://en.wikipedia.org/wiki/Wind_farm" TargetMode="External"/><Relationship Id="rId16" Type="http://schemas.openxmlformats.org/officeDocument/2006/relationships/hyperlink" Target="http://en.wikipedia.org/wiki/Wind_farm#cite_note-15" TargetMode="External"/><Relationship Id="rId20" Type="http://schemas.openxmlformats.org/officeDocument/2006/relationships/hyperlink" Target="http://en.wikipedia.org/wiki/Wind_farm#cite_note-18" TargetMode="External"/><Relationship Id="rId29" Type="http://schemas.openxmlformats.org/officeDocument/2006/relationships/hyperlink" Target="http://en.wikipedia.org/wiki/Wind_farm#cite_note-24" TargetMode="External"/><Relationship Id="rId1" Type="http://schemas.openxmlformats.org/officeDocument/2006/relationships/slideLayout" Target="../slideLayouts/slideLayout2.xml"/><Relationship Id="rId6" Type="http://schemas.openxmlformats.org/officeDocument/2006/relationships/hyperlink" Target="http://en.wikipedia.org/wiki/Thanet_Offshore_Wind_Project" TargetMode="External"/><Relationship Id="rId11" Type="http://schemas.openxmlformats.org/officeDocument/2006/relationships/hyperlink" Target="http://en.wikipedia.org/wiki/Horns_Rev_2" TargetMode="External"/><Relationship Id="rId24" Type="http://schemas.openxmlformats.org/officeDocument/2006/relationships/hyperlink" Target="http://en.wikipedia.org/wiki/Wind_farm#cite_note-bwea.com-21" TargetMode="External"/><Relationship Id="rId32" Type="http://schemas.openxmlformats.org/officeDocument/2006/relationships/image" Target="../media/image3.png"/><Relationship Id="rId5" Type="http://schemas.openxmlformats.org/officeDocument/2006/relationships/hyperlink" Target="http://en.wikipedia.org/wiki/Wind_turbine" TargetMode="External"/><Relationship Id="rId15" Type="http://schemas.openxmlformats.org/officeDocument/2006/relationships/hyperlink" Target="http://en.wikipedia.org/wiki/Nysted_Wind_Farm#R.C3.B8dsand_II" TargetMode="External"/><Relationship Id="rId23" Type="http://schemas.openxmlformats.org/officeDocument/2006/relationships/hyperlink" Target="http://en.wikipedia.org/wiki/Wind_farm#cite_note-20" TargetMode="External"/><Relationship Id="rId28" Type="http://schemas.openxmlformats.org/officeDocument/2006/relationships/hyperlink" Target="http://en.wikipedia.org/wiki/Wind_farm#cite_note-osstudy-23" TargetMode="External"/><Relationship Id="rId10" Type="http://schemas.openxmlformats.org/officeDocument/2006/relationships/hyperlink" Target="http://en.wikipedia.org/wiki/Wind_farm#cite_note-13" TargetMode="External"/><Relationship Id="rId19" Type="http://schemas.openxmlformats.org/officeDocument/2006/relationships/hyperlink" Target="http://en.wikipedia.org/wiki/Wind_farm#cite_note-17" TargetMode="External"/><Relationship Id="rId31" Type="http://schemas.openxmlformats.org/officeDocument/2006/relationships/image" Target="../media/image2.png"/><Relationship Id="rId4" Type="http://schemas.openxmlformats.org/officeDocument/2006/relationships/hyperlink" Target="http://en.wikipedia.org/wiki/Megawatt" TargetMode="External"/><Relationship Id="rId9" Type="http://schemas.openxmlformats.org/officeDocument/2006/relationships/hyperlink" Target="http://en.wikipedia.org/wiki/Wind_farm#cite_note-12" TargetMode="External"/><Relationship Id="rId14" Type="http://schemas.openxmlformats.org/officeDocument/2006/relationships/hyperlink" Target="http://en.wikipedia.org/wiki/Wind_farm#cite_note-14" TargetMode="External"/><Relationship Id="rId22" Type="http://schemas.openxmlformats.org/officeDocument/2006/relationships/hyperlink" Target="http://en.wikipedia.org/wiki/Robin_Rigg_Wind_Farm" TargetMode="External"/><Relationship Id="rId27" Type="http://schemas.openxmlformats.org/officeDocument/2006/relationships/hyperlink" Target="http://en.wikipedia.org/wiki/Nysted_Wind_Farm" TargetMode="External"/><Relationship Id="rId30"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71800" y="1447800"/>
            <a:ext cx="4572000" cy="3046413"/>
          </a:xfrm>
          <a:prstGeom prst="rect">
            <a:avLst/>
          </a:prstGeom>
        </p:spPr>
        <p:txBody>
          <a:bodyPr>
            <a:spAutoFit/>
          </a:bodyPr>
          <a:lstStyle/>
          <a:p>
            <a:pPr algn="ctr">
              <a:defRPr/>
            </a:pPr>
            <a:r>
              <a:rPr lang="en-US" sz="4800" b="1" dirty="0">
                <a:solidFill>
                  <a:srgbClr val="1F497D"/>
                </a:solidFill>
                <a:cs typeface="Arial" charset="0"/>
              </a:rPr>
              <a:t>Green Power Generation</a:t>
            </a:r>
          </a:p>
          <a:p>
            <a:pPr algn="ctr">
              <a:defRPr/>
            </a:pPr>
            <a:r>
              <a:rPr lang="en-US" sz="4800" b="1" dirty="0">
                <a:solidFill>
                  <a:srgbClr val="FF0000"/>
                </a:solidFill>
                <a:cs typeface="Arial" charset="0"/>
              </a:rPr>
              <a:t>Lecture </a:t>
            </a:r>
            <a:r>
              <a:rPr lang="en-US" sz="4800" b="1" dirty="0" smtClean="0">
                <a:solidFill>
                  <a:srgbClr val="FF0000"/>
                </a:solidFill>
                <a:cs typeface="Arial" charset="0"/>
              </a:rPr>
              <a:t>4                                                                          </a:t>
            </a:r>
            <a:endParaRPr lang="en-US" sz="4800" b="1" dirty="0">
              <a:solidFill>
                <a:srgbClr val="FF0000"/>
              </a:solidFill>
              <a:cs typeface="Arial" charset="0"/>
            </a:endParaRPr>
          </a:p>
          <a:p>
            <a:pPr algn="ctr" fontAlgn="auto">
              <a:spcBef>
                <a:spcPts val="0"/>
              </a:spcBef>
              <a:spcAft>
                <a:spcPts val="0"/>
              </a:spcAft>
              <a:defRPr/>
            </a:pPr>
            <a:r>
              <a:rPr lang="en-US" sz="4800" b="1" kern="100" dirty="0">
                <a:solidFill>
                  <a:srgbClr val="FF0000"/>
                </a:solidFill>
                <a:latin typeface="Univers"/>
                <a:ea typeface="Times New Roman"/>
                <a:cs typeface="Times New Roman"/>
              </a:rPr>
              <a:t>Wind Power</a:t>
            </a:r>
            <a:endParaRPr lang="en-US" sz="7200" kern="100" dirty="0">
              <a:solidFill>
                <a:srgbClr val="FF0000"/>
              </a:solidFill>
              <a:latin typeface="Arial"/>
              <a:ea typeface="Times New Roman"/>
              <a:cs typeface="Times New Roman"/>
            </a:endParaRPr>
          </a:p>
        </p:txBody>
      </p:sp>
      <p:sp>
        <p:nvSpPr>
          <p:cNvPr id="5" name="Slide Number Placeholder 4"/>
          <p:cNvSpPr>
            <a:spLocks noGrp="1"/>
          </p:cNvSpPr>
          <p:nvPr>
            <p:ph type="sldNum" sz="quarter" idx="12"/>
          </p:nvPr>
        </p:nvSpPr>
        <p:spPr/>
        <p:txBody>
          <a:bodyPr/>
          <a:lstStyle/>
          <a:p>
            <a:fld id="{BED8D3D0-BF15-449F-9418-C28EAD884379}" type="slidenum">
              <a:rPr lang="en-US" smtClean="0"/>
              <a:pPr/>
              <a:t>1</a:t>
            </a:fld>
            <a:endParaRPr lang="en-US"/>
          </a:p>
        </p:txBody>
      </p:sp>
    </p:spTree>
    <p:extLst>
      <p:ext uri="{BB962C8B-B14F-4D97-AF65-F5344CB8AC3E}">
        <p14:creationId xmlns:p14="http://schemas.microsoft.com/office/powerpoint/2010/main" xmlns="" val="26991375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10</a:t>
            </a:fld>
            <a:endParaRPr lang="en-US"/>
          </a:p>
        </p:txBody>
      </p:sp>
      <p:sp>
        <p:nvSpPr>
          <p:cNvPr id="5" name="TextBox 4"/>
          <p:cNvSpPr txBox="1"/>
          <p:nvPr/>
        </p:nvSpPr>
        <p:spPr>
          <a:xfrm>
            <a:off x="304800" y="228600"/>
            <a:ext cx="8534400" cy="3785652"/>
          </a:xfrm>
          <a:prstGeom prst="rect">
            <a:avLst/>
          </a:prstGeom>
          <a:noFill/>
        </p:spPr>
        <p:txBody>
          <a:bodyPr wrap="square" rtlCol="0">
            <a:spAutoFit/>
          </a:bodyPr>
          <a:lstStyle/>
          <a:p>
            <a:pPr marL="457200" indent="-457200">
              <a:buFont typeface="Arial" pitchFamily="34" charset="0"/>
              <a:buChar char="•"/>
            </a:pPr>
            <a:r>
              <a:rPr lang="en-US" sz="2400" b="1" dirty="0"/>
              <a:t>The province of Ontario in Canada is pursuing several proposed locations in the Great Lakes, including Trillium Power Wind 1 approximately 20 km from shore and over 400 MW in </a:t>
            </a:r>
            <a:r>
              <a:rPr lang="en-US" sz="2400" b="1" dirty="0" smtClean="0"/>
              <a:t>size</a:t>
            </a:r>
          </a:p>
          <a:p>
            <a:pPr marL="457200" indent="-457200">
              <a:buFont typeface="Arial" pitchFamily="34" charset="0"/>
              <a:buChar char="•"/>
            </a:pPr>
            <a:r>
              <a:rPr lang="en-US" sz="2400" b="1" dirty="0" smtClean="0"/>
              <a:t>Other </a:t>
            </a:r>
            <a:r>
              <a:rPr lang="en-US" sz="2400" b="1" dirty="0"/>
              <a:t>Canadian projects include one on the Pacific west </a:t>
            </a:r>
            <a:r>
              <a:rPr lang="en-US" sz="2400" b="1" dirty="0" smtClean="0"/>
              <a:t>coast</a:t>
            </a:r>
          </a:p>
          <a:p>
            <a:pPr marL="457200" indent="-457200">
              <a:buFont typeface="Arial" pitchFamily="34" charset="0"/>
              <a:buChar char="•"/>
            </a:pPr>
            <a:r>
              <a:rPr lang="en-US" sz="2400" b="1" dirty="0" smtClean="0"/>
              <a:t>As </a:t>
            </a:r>
            <a:r>
              <a:rPr lang="en-US" sz="2400" b="1" dirty="0"/>
              <a:t>of 2010, there are no offshore wind farms in the United </a:t>
            </a:r>
            <a:r>
              <a:rPr lang="en-US" sz="2400" b="1" dirty="0" smtClean="0"/>
              <a:t>States</a:t>
            </a:r>
          </a:p>
          <a:p>
            <a:pPr marL="457200" indent="-457200">
              <a:buFont typeface="Arial" pitchFamily="34" charset="0"/>
              <a:buChar char="•"/>
            </a:pPr>
            <a:r>
              <a:rPr lang="en-US" sz="2400" b="1" smtClean="0"/>
              <a:t>However</a:t>
            </a:r>
            <a:r>
              <a:rPr lang="en-US" sz="2400" b="1" dirty="0"/>
              <a:t>, projects are under development in wind-rich areas of the East Coast, Great Lakes, and </a:t>
            </a:r>
            <a:r>
              <a:rPr lang="en-US" sz="2400" b="1"/>
              <a:t>Pacific </a:t>
            </a:r>
            <a:r>
              <a:rPr lang="en-US" sz="2400" b="1" smtClean="0"/>
              <a:t>coast</a:t>
            </a:r>
            <a:endParaRPr lang="en-US" sz="2400" b="1" dirty="0"/>
          </a:p>
          <a:p>
            <a:pPr marL="457200" indent="-457200">
              <a:buFont typeface="Arial" pitchFamily="34" charset="0"/>
              <a:buChar char="•"/>
            </a:pPr>
            <a:endParaRPr lang="en-US" sz="2400" b="1" dirty="0"/>
          </a:p>
        </p:txBody>
      </p:sp>
    </p:spTree>
    <p:extLst>
      <p:ext uri="{BB962C8B-B14F-4D97-AF65-F5344CB8AC3E}">
        <p14:creationId xmlns:p14="http://schemas.microsoft.com/office/powerpoint/2010/main" xmlns="" val="11871737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11</a:t>
            </a:fld>
            <a:endParaRPr lang="en-US"/>
          </a:p>
        </p:txBody>
      </p:sp>
      <p:sp>
        <p:nvSpPr>
          <p:cNvPr id="5" name="TextBox 4"/>
          <p:cNvSpPr txBox="1"/>
          <p:nvPr/>
        </p:nvSpPr>
        <p:spPr>
          <a:xfrm>
            <a:off x="261518" y="228600"/>
            <a:ext cx="8534400" cy="6370975"/>
          </a:xfrm>
          <a:prstGeom prst="rect">
            <a:avLst/>
          </a:prstGeom>
          <a:noFill/>
        </p:spPr>
        <p:txBody>
          <a:bodyPr wrap="square" rtlCol="0">
            <a:spAutoFit/>
          </a:bodyPr>
          <a:lstStyle/>
          <a:p>
            <a:pPr marL="457200" indent="-457200">
              <a:buFont typeface="Arial" pitchFamily="34" charset="0"/>
              <a:buChar char="•"/>
            </a:pPr>
            <a:r>
              <a:rPr lang="en-US" sz="2400" b="1" dirty="0" smtClean="0"/>
              <a:t> Air </a:t>
            </a:r>
            <a:r>
              <a:rPr lang="en-US" sz="2400" b="1" dirty="0"/>
              <a:t>is a fluid like any other except that its particles are in gas form instead of </a:t>
            </a:r>
            <a:r>
              <a:rPr lang="en-US" sz="2400" b="1" dirty="0" smtClean="0"/>
              <a:t>liquid</a:t>
            </a:r>
          </a:p>
          <a:p>
            <a:pPr marL="457200" indent="-457200">
              <a:buFont typeface="Arial" pitchFamily="34" charset="0"/>
              <a:buChar char="•"/>
            </a:pPr>
            <a:r>
              <a:rPr lang="en-US" sz="2400" b="1" dirty="0" smtClean="0"/>
              <a:t>And </a:t>
            </a:r>
            <a:r>
              <a:rPr lang="en-US" sz="2400" b="1" dirty="0"/>
              <a:t>when air moves quickly, in the form of wind, those particles are moving </a:t>
            </a:r>
            <a:r>
              <a:rPr lang="en-US" sz="2400" b="1" dirty="0" smtClean="0"/>
              <a:t>quickly</a:t>
            </a:r>
          </a:p>
          <a:p>
            <a:pPr marL="457200" indent="-457200">
              <a:buFont typeface="Arial" pitchFamily="34" charset="0"/>
              <a:buChar char="•"/>
            </a:pPr>
            <a:r>
              <a:rPr lang="en-US" sz="2400" b="1" dirty="0" smtClean="0"/>
              <a:t>Motion </a:t>
            </a:r>
            <a:r>
              <a:rPr lang="en-US" sz="2400" b="1" dirty="0"/>
              <a:t>means kinetic energy, which can be captured, just like the energy in moving water can be captured by the turbine in a hydroelectric </a:t>
            </a:r>
            <a:r>
              <a:rPr lang="en-US" sz="2400" b="1" dirty="0" smtClean="0"/>
              <a:t>dam</a:t>
            </a:r>
          </a:p>
          <a:p>
            <a:pPr marL="457200" indent="-457200">
              <a:buFont typeface="Arial" pitchFamily="34" charset="0"/>
              <a:buChar char="•"/>
            </a:pPr>
            <a:r>
              <a:rPr lang="en-US" sz="2400" b="1" dirty="0" smtClean="0"/>
              <a:t>In </a:t>
            </a:r>
            <a:r>
              <a:rPr lang="en-US" sz="2400" b="1" dirty="0"/>
              <a:t>the case of a wind-electric turbine, the turbine blades are designed to capture the kinetic energy in </a:t>
            </a:r>
            <a:r>
              <a:rPr lang="en-US" sz="2400" b="1" dirty="0" smtClean="0"/>
              <a:t>wind</a:t>
            </a:r>
          </a:p>
          <a:p>
            <a:pPr marL="457200" indent="-457200">
              <a:buFont typeface="Arial" pitchFamily="34" charset="0"/>
              <a:buChar char="•"/>
            </a:pPr>
            <a:r>
              <a:rPr lang="en-US" sz="2400" b="1" dirty="0" smtClean="0"/>
              <a:t>The </a:t>
            </a:r>
            <a:r>
              <a:rPr lang="en-US" sz="2400" b="1" dirty="0"/>
              <a:t>rest is nearly identical to a hydroelectric setup: When the turbine blades capture wind energy and start moving, they spin a shaft that leads from the hub of the rotor to a </a:t>
            </a:r>
            <a:r>
              <a:rPr lang="en-US" sz="2400" b="1" dirty="0" smtClean="0"/>
              <a:t>generator</a:t>
            </a:r>
          </a:p>
          <a:p>
            <a:pPr marL="457200" indent="-457200">
              <a:buFont typeface="Arial" pitchFamily="34" charset="0"/>
              <a:buChar char="•"/>
            </a:pPr>
            <a:r>
              <a:rPr lang="en-US" sz="2400" b="1" dirty="0" smtClean="0"/>
              <a:t>The </a:t>
            </a:r>
            <a:r>
              <a:rPr lang="en-US" sz="2400" b="1" dirty="0"/>
              <a:t>generator turns that rotational energy into electricity. At its essence, generating electricity from the wind is all about transferring energy from one medium to another. </a:t>
            </a:r>
          </a:p>
          <a:p>
            <a:pPr marL="457200" indent="-457200">
              <a:buFont typeface="Arial" pitchFamily="34" charset="0"/>
              <a:buChar char="•"/>
            </a:pPr>
            <a:endParaRPr lang="en-US" sz="2400" b="1" dirty="0"/>
          </a:p>
        </p:txBody>
      </p:sp>
    </p:spTree>
    <p:extLst>
      <p:ext uri="{BB962C8B-B14F-4D97-AF65-F5344CB8AC3E}">
        <p14:creationId xmlns:p14="http://schemas.microsoft.com/office/powerpoint/2010/main" xmlns="" val="9842774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12</a:t>
            </a:fld>
            <a:endParaRPr lang="en-US"/>
          </a:p>
        </p:txBody>
      </p:sp>
      <p:sp>
        <p:nvSpPr>
          <p:cNvPr id="10" name="TextBox 9"/>
          <p:cNvSpPr txBox="1"/>
          <p:nvPr/>
        </p:nvSpPr>
        <p:spPr>
          <a:xfrm>
            <a:off x="381000" y="304800"/>
            <a:ext cx="8382000" cy="7848302"/>
          </a:xfrm>
          <a:prstGeom prst="rect">
            <a:avLst/>
          </a:prstGeom>
          <a:noFill/>
        </p:spPr>
        <p:txBody>
          <a:bodyPr wrap="square" rtlCol="0">
            <a:spAutoFit/>
          </a:bodyPr>
          <a:lstStyle/>
          <a:p>
            <a:pPr marL="457200" indent="-457200">
              <a:buFont typeface="Arial" pitchFamily="34" charset="0"/>
              <a:buChar char="•"/>
            </a:pPr>
            <a:r>
              <a:rPr lang="en-US" sz="2400" b="1" dirty="0"/>
              <a:t>Wind power all starts with the </a:t>
            </a:r>
            <a:r>
              <a:rPr lang="en-US" sz="2400" b="1" dirty="0" smtClean="0"/>
              <a:t>sun</a:t>
            </a:r>
          </a:p>
          <a:p>
            <a:pPr marL="457200" indent="-457200">
              <a:buFont typeface="Arial" pitchFamily="34" charset="0"/>
              <a:buChar char="•"/>
            </a:pPr>
            <a:r>
              <a:rPr lang="en-US" sz="2400" b="1" dirty="0" smtClean="0"/>
              <a:t>When </a:t>
            </a:r>
            <a:r>
              <a:rPr lang="en-US" sz="2400" b="1" dirty="0"/>
              <a:t>the sun heats up a certain area of land, the air around that land mass absorbs some of that </a:t>
            </a:r>
            <a:r>
              <a:rPr lang="en-US" sz="2400" b="1" dirty="0" smtClean="0"/>
              <a:t>heat</a:t>
            </a:r>
          </a:p>
          <a:p>
            <a:pPr marL="457200" indent="-457200">
              <a:buFont typeface="Arial" pitchFamily="34" charset="0"/>
              <a:buChar char="•"/>
            </a:pPr>
            <a:r>
              <a:rPr lang="en-US" sz="2400" b="1" dirty="0" smtClean="0"/>
              <a:t>At </a:t>
            </a:r>
            <a:r>
              <a:rPr lang="en-US" sz="2400" b="1" dirty="0"/>
              <a:t>a certain temperature, that hotter air begins to rise very quickly because a given volume of hot air is lighter than an equal volume of cooler </a:t>
            </a:r>
            <a:r>
              <a:rPr lang="en-US" sz="2400" b="1" dirty="0" smtClean="0"/>
              <a:t>air</a:t>
            </a:r>
          </a:p>
          <a:p>
            <a:pPr marL="457200" indent="-457200">
              <a:buFont typeface="Arial" pitchFamily="34" charset="0"/>
              <a:buChar char="•"/>
            </a:pPr>
            <a:r>
              <a:rPr lang="en-US" sz="2400" b="1" dirty="0" smtClean="0"/>
              <a:t>Faster-moving </a:t>
            </a:r>
            <a:r>
              <a:rPr lang="en-US" sz="2400" b="1" dirty="0"/>
              <a:t>(hotter) air particles exert more pressure than slower-moving particles, so it takes fewer of them to maintain the normal air pressure at a given elevation </a:t>
            </a:r>
            <a:endParaRPr lang="en-US" sz="2400" b="1" dirty="0" smtClean="0"/>
          </a:p>
          <a:p>
            <a:pPr marL="457200" indent="-457200">
              <a:buFont typeface="Arial" pitchFamily="34" charset="0"/>
              <a:buChar char="•"/>
            </a:pPr>
            <a:r>
              <a:rPr lang="en-US" sz="2400" b="1" dirty="0" smtClean="0"/>
              <a:t>When </a:t>
            </a:r>
            <a:r>
              <a:rPr lang="en-US" sz="2400" b="1" dirty="0"/>
              <a:t>that lighter hot air suddenly rises, cooler air flows quickly in to fill the gap the hot air leaves </a:t>
            </a:r>
            <a:r>
              <a:rPr lang="en-US" sz="2400" b="1" dirty="0" smtClean="0"/>
              <a:t>behind</a:t>
            </a:r>
          </a:p>
          <a:p>
            <a:pPr marL="457200" indent="-457200">
              <a:buFont typeface="Arial" pitchFamily="34" charset="0"/>
              <a:buChar char="•"/>
            </a:pPr>
            <a:r>
              <a:rPr lang="en-US" sz="2400" b="1" dirty="0" smtClean="0"/>
              <a:t>That </a:t>
            </a:r>
            <a:r>
              <a:rPr lang="en-US" sz="2400" b="1" dirty="0"/>
              <a:t>air rushing in to fill the gap is </a:t>
            </a:r>
            <a:r>
              <a:rPr lang="en-US" sz="2400" b="1" dirty="0" smtClean="0"/>
              <a:t>wind</a:t>
            </a:r>
          </a:p>
          <a:p>
            <a:pPr marL="457200" indent="-457200">
              <a:buFont typeface="Arial" pitchFamily="34" charset="0"/>
              <a:buChar char="•"/>
            </a:pPr>
            <a:r>
              <a:rPr lang="en-US" sz="2400" b="1" dirty="0" smtClean="0"/>
              <a:t>If </a:t>
            </a:r>
            <a:r>
              <a:rPr lang="en-US" sz="2400" b="1" dirty="0"/>
              <a:t>you place an object like a rotor blade in the path of that wind, the wind will push on it, transferring some of its own energy of motion to the blade. This is how a wind turbine captures energy from the wind. The same thing happens with a sail boat. When moving air pushes on the barrier of the sail, it causes the boat to move. The wind has transferred its own energy of motion to the sailboat. </a:t>
            </a:r>
          </a:p>
          <a:p>
            <a:pPr marL="457200" indent="-457200">
              <a:buFont typeface="Arial" pitchFamily="34" charset="0"/>
              <a:buChar char="•"/>
            </a:pPr>
            <a:endParaRPr lang="en-US" sz="2400" b="1" dirty="0"/>
          </a:p>
          <a:p>
            <a:pPr marL="457200" indent="-457200">
              <a:buFont typeface="Arial" pitchFamily="34" charset="0"/>
              <a:buChar char="•"/>
            </a:pPr>
            <a:endParaRPr lang="en-US" sz="2400" b="1" dirty="0"/>
          </a:p>
        </p:txBody>
      </p:sp>
    </p:spTree>
    <p:extLst>
      <p:ext uri="{BB962C8B-B14F-4D97-AF65-F5344CB8AC3E}">
        <p14:creationId xmlns:p14="http://schemas.microsoft.com/office/powerpoint/2010/main" xmlns="" val="26381371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13</a:t>
            </a:fld>
            <a:endParaRPr lang="en-US"/>
          </a:p>
        </p:txBody>
      </p:sp>
      <p:sp>
        <p:nvSpPr>
          <p:cNvPr id="5" name="TextBox 4"/>
          <p:cNvSpPr txBox="1"/>
          <p:nvPr/>
        </p:nvSpPr>
        <p:spPr>
          <a:xfrm>
            <a:off x="152400" y="152400"/>
            <a:ext cx="8686800" cy="4524315"/>
          </a:xfrm>
          <a:prstGeom prst="rect">
            <a:avLst/>
          </a:prstGeom>
          <a:noFill/>
        </p:spPr>
        <p:txBody>
          <a:bodyPr wrap="square" rtlCol="0">
            <a:spAutoFit/>
          </a:bodyPr>
          <a:lstStyle/>
          <a:p>
            <a:r>
              <a:rPr lang="en-US" sz="2400" b="1" dirty="0"/>
              <a:t>The simplest possible wind-energy turbine consists of three crucial parts: </a:t>
            </a:r>
          </a:p>
          <a:p>
            <a:pPr marL="457200" lvl="0" indent="-457200">
              <a:buFont typeface="Arial" pitchFamily="34" charset="0"/>
              <a:buChar char="•"/>
            </a:pPr>
            <a:r>
              <a:rPr lang="en-US" sz="2400" b="1" dirty="0"/>
              <a:t>Rotor blades - The blades are basically the sails of the system; in their simplest form, they act as barriers to the wind (more modern blade designs go beyond the barrier </a:t>
            </a:r>
            <a:r>
              <a:rPr lang="en-US" sz="2400" b="1" dirty="0" smtClean="0"/>
              <a:t>method)</a:t>
            </a:r>
          </a:p>
          <a:p>
            <a:pPr marL="914400" lvl="1" indent="-457200">
              <a:buFont typeface="Arial" pitchFamily="34" charset="0"/>
              <a:buChar char="•"/>
            </a:pPr>
            <a:r>
              <a:rPr lang="en-US" sz="2400" b="1" dirty="0" smtClean="0"/>
              <a:t>When </a:t>
            </a:r>
            <a:r>
              <a:rPr lang="en-US" sz="2400" b="1" dirty="0"/>
              <a:t>the wind forces the blades to move, it has transferred some of its energy to the </a:t>
            </a:r>
            <a:r>
              <a:rPr lang="en-US" sz="2400" b="1" dirty="0" smtClean="0"/>
              <a:t>rotor</a:t>
            </a:r>
          </a:p>
          <a:p>
            <a:pPr marL="457200" lvl="0" indent="-457200">
              <a:buFont typeface="Arial" pitchFamily="34" charset="0"/>
              <a:buChar char="•"/>
            </a:pPr>
            <a:r>
              <a:rPr lang="en-US" sz="2400" b="1" dirty="0" smtClean="0"/>
              <a:t>Shaft </a:t>
            </a:r>
            <a:r>
              <a:rPr lang="en-US" sz="2400" b="1" dirty="0"/>
              <a:t>- The wind-turbine shaft is connected to the center of the rotor. When the rotor spins, the shaft spins as </a:t>
            </a:r>
            <a:r>
              <a:rPr lang="en-US" sz="2400" b="1" dirty="0" smtClean="0"/>
              <a:t>well</a:t>
            </a:r>
          </a:p>
          <a:p>
            <a:pPr marL="914400" lvl="1" indent="-457200">
              <a:buFont typeface="Arial" pitchFamily="34" charset="0"/>
              <a:buChar char="•"/>
            </a:pPr>
            <a:r>
              <a:rPr lang="en-US" sz="2400" b="1" dirty="0" smtClean="0"/>
              <a:t>In </a:t>
            </a:r>
            <a:r>
              <a:rPr lang="en-US" sz="2400" b="1" dirty="0"/>
              <a:t>this way, the rotor transfers its mechanical, rotational energy to the shaft, which enters an electrical generator on the other </a:t>
            </a:r>
            <a:r>
              <a:rPr lang="en-US" sz="2400" b="1" dirty="0" smtClean="0"/>
              <a:t>end </a:t>
            </a:r>
            <a:endParaRPr lang="en-US" sz="2400" b="1" dirty="0"/>
          </a:p>
        </p:txBody>
      </p:sp>
    </p:spTree>
    <p:extLst>
      <p:ext uri="{BB962C8B-B14F-4D97-AF65-F5344CB8AC3E}">
        <p14:creationId xmlns:p14="http://schemas.microsoft.com/office/powerpoint/2010/main" xmlns="" val="3019738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14</a:t>
            </a:fld>
            <a:endParaRPr lang="en-US"/>
          </a:p>
        </p:txBody>
      </p:sp>
      <p:sp>
        <p:nvSpPr>
          <p:cNvPr id="5" name="TextBox 4"/>
          <p:cNvSpPr txBox="1"/>
          <p:nvPr/>
        </p:nvSpPr>
        <p:spPr>
          <a:xfrm>
            <a:off x="304800" y="152400"/>
            <a:ext cx="8382000" cy="6001643"/>
          </a:xfrm>
          <a:prstGeom prst="rect">
            <a:avLst/>
          </a:prstGeom>
          <a:noFill/>
        </p:spPr>
        <p:txBody>
          <a:bodyPr wrap="square" rtlCol="0">
            <a:spAutoFit/>
          </a:bodyPr>
          <a:lstStyle/>
          <a:p>
            <a:pPr marL="457200" lvl="0" indent="-457200">
              <a:buFont typeface="Arial" pitchFamily="34" charset="0"/>
              <a:buChar char="•"/>
            </a:pPr>
            <a:r>
              <a:rPr lang="en-US" sz="2400" b="1" dirty="0"/>
              <a:t>Generator - At its most basic, a generator is a pretty simple </a:t>
            </a:r>
            <a:r>
              <a:rPr lang="en-US" sz="2400" b="1" dirty="0" smtClean="0"/>
              <a:t>device</a:t>
            </a:r>
          </a:p>
          <a:p>
            <a:pPr marL="457200" lvl="0" indent="-457200">
              <a:buFont typeface="Arial" pitchFamily="34" charset="0"/>
              <a:buChar char="•"/>
            </a:pPr>
            <a:r>
              <a:rPr lang="en-US" sz="2400" b="1" dirty="0" smtClean="0"/>
              <a:t>It </a:t>
            </a:r>
            <a:r>
              <a:rPr lang="en-US" sz="2400" b="1" dirty="0"/>
              <a:t>uses the properties of electromagnetic induction to produce electrical voltage - a difference in electrical </a:t>
            </a:r>
            <a:r>
              <a:rPr lang="en-US" sz="2400" b="1" dirty="0" smtClean="0"/>
              <a:t>charge</a:t>
            </a:r>
          </a:p>
          <a:p>
            <a:pPr marL="457200" lvl="0" indent="-457200">
              <a:buFont typeface="Arial" pitchFamily="34" charset="0"/>
              <a:buChar char="•"/>
            </a:pPr>
            <a:r>
              <a:rPr lang="en-US" sz="2400" b="1" dirty="0" smtClean="0"/>
              <a:t>Voltage </a:t>
            </a:r>
            <a:r>
              <a:rPr lang="en-US" sz="2400" b="1" dirty="0"/>
              <a:t>is essentially electrical pressure - it is the force that moves electricity, or electrical current, from one point to </a:t>
            </a:r>
            <a:r>
              <a:rPr lang="en-US" sz="2400" b="1" dirty="0" smtClean="0"/>
              <a:t>another</a:t>
            </a:r>
          </a:p>
          <a:p>
            <a:pPr marL="457200" lvl="0" indent="-457200">
              <a:buFont typeface="Arial" pitchFamily="34" charset="0"/>
              <a:buChar char="•"/>
            </a:pPr>
            <a:r>
              <a:rPr lang="en-US" sz="2400" b="1" dirty="0" smtClean="0"/>
              <a:t>So </a:t>
            </a:r>
            <a:r>
              <a:rPr lang="en-US" sz="2400" b="1" dirty="0"/>
              <a:t>generating voltage is in effect generating </a:t>
            </a:r>
            <a:r>
              <a:rPr lang="en-US" sz="2400" b="1" dirty="0" smtClean="0"/>
              <a:t>current</a:t>
            </a:r>
          </a:p>
          <a:p>
            <a:pPr marL="457200" lvl="0" indent="-457200">
              <a:buFont typeface="Arial" pitchFamily="34" charset="0"/>
              <a:buChar char="•"/>
            </a:pPr>
            <a:r>
              <a:rPr lang="en-US" sz="2400" b="1" dirty="0" smtClean="0"/>
              <a:t>A </a:t>
            </a:r>
            <a:r>
              <a:rPr lang="en-US" sz="2400" b="1" dirty="0"/>
              <a:t>simple generator consists of magnets and a </a:t>
            </a:r>
            <a:r>
              <a:rPr lang="en-US" sz="2400" b="1" dirty="0" smtClean="0"/>
              <a:t>conductor</a:t>
            </a:r>
          </a:p>
          <a:p>
            <a:pPr marL="457200" lvl="0" indent="-457200">
              <a:buFont typeface="Arial" pitchFamily="34" charset="0"/>
              <a:buChar char="•"/>
            </a:pPr>
            <a:r>
              <a:rPr lang="en-US" sz="2400" b="1" dirty="0" smtClean="0"/>
              <a:t>The </a:t>
            </a:r>
            <a:r>
              <a:rPr lang="en-US" sz="2400" b="1" dirty="0"/>
              <a:t>conductor is typically a coiled </a:t>
            </a:r>
            <a:r>
              <a:rPr lang="en-US" sz="2400" b="1" dirty="0" smtClean="0"/>
              <a:t>wire</a:t>
            </a:r>
          </a:p>
          <a:p>
            <a:pPr marL="457200" lvl="0" indent="-457200">
              <a:buFont typeface="Arial" pitchFamily="34" charset="0"/>
              <a:buChar char="•"/>
            </a:pPr>
            <a:r>
              <a:rPr lang="en-US" sz="2400" b="1" dirty="0" smtClean="0"/>
              <a:t>Inside </a:t>
            </a:r>
            <a:r>
              <a:rPr lang="en-US" sz="2400" b="1" dirty="0"/>
              <a:t>the generator, the shaft connects to an assembly of permanent magnets that surrounds the coil of </a:t>
            </a:r>
            <a:r>
              <a:rPr lang="en-US" sz="2400" b="1" dirty="0" smtClean="0"/>
              <a:t>wire</a:t>
            </a:r>
          </a:p>
          <a:p>
            <a:pPr marL="457200" lvl="0" indent="-457200">
              <a:buFont typeface="Arial" pitchFamily="34" charset="0"/>
              <a:buChar char="•"/>
            </a:pPr>
            <a:r>
              <a:rPr lang="en-US" sz="2400" b="1" dirty="0" smtClean="0"/>
              <a:t>In </a:t>
            </a:r>
            <a:r>
              <a:rPr lang="en-US" sz="2400" b="1" dirty="0"/>
              <a:t>electromagnetic induction, if you have a conductor surrounded by magnets, and one of those parts is rotating relative to the other, it induces voltage in the </a:t>
            </a:r>
            <a:r>
              <a:rPr lang="en-US" sz="2400" b="1" dirty="0" smtClean="0"/>
              <a:t>conductor</a:t>
            </a:r>
            <a:endParaRPr lang="en-US" sz="2400" b="1" dirty="0"/>
          </a:p>
          <a:p>
            <a:pPr marL="457200" indent="-457200">
              <a:buFont typeface="Arial" pitchFamily="34" charset="0"/>
              <a:buChar char="•"/>
            </a:pPr>
            <a:endParaRPr lang="en-US" sz="2400" b="1" dirty="0"/>
          </a:p>
        </p:txBody>
      </p:sp>
    </p:spTree>
    <p:extLst>
      <p:ext uri="{BB962C8B-B14F-4D97-AF65-F5344CB8AC3E}">
        <p14:creationId xmlns:p14="http://schemas.microsoft.com/office/powerpoint/2010/main" xmlns="" val="24606780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15</a:t>
            </a:fld>
            <a:endParaRPr lang="en-US"/>
          </a:p>
        </p:txBody>
      </p:sp>
      <p:sp>
        <p:nvSpPr>
          <p:cNvPr id="5" name="TextBox 4"/>
          <p:cNvSpPr txBox="1"/>
          <p:nvPr/>
        </p:nvSpPr>
        <p:spPr>
          <a:xfrm>
            <a:off x="228600" y="228600"/>
            <a:ext cx="8458200" cy="1938992"/>
          </a:xfrm>
          <a:prstGeom prst="rect">
            <a:avLst/>
          </a:prstGeom>
          <a:noFill/>
        </p:spPr>
        <p:txBody>
          <a:bodyPr wrap="square" rtlCol="0">
            <a:spAutoFit/>
          </a:bodyPr>
          <a:lstStyle/>
          <a:p>
            <a:pPr marL="457200" indent="-457200">
              <a:buFont typeface="Arial" pitchFamily="34" charset="0"/>
              <a:buChar char="•"/>
            </a:pPr>
            <a:r>
              <a:rPr lang="en-US" sz="2400" b="1" dirty="0"/>
              <a:t>When the rotor spins the shaft, the shaft spins the assembly of magnets, generating voltage in the coil of </a:t>
            </a:r>
            <a:r>
              <a:rPr lang="en-US" sz="2400" b="1" dirty="0" smtClean="0"/>
              <a:t>wire</a:t>
            </a:r>
          </a:p>
          <a:p>
            <a:pPr marL="457200" indent="-457200">
              <a:buFont typeface="Arial" pitchFamily="34" charset="0"/>
              <a:buChar char="•"/>
            </a:pPr>
            <a:r>
              <a:rPr lang="en-US" sz="2400" b="1" dirty="0" smtClean="0"/>
              <a:t>That </a:t>
            </a:r>
            <a:r>
              <a:rPr lang="en-US" sz="2400" b="1" dirty="0"/>
              <a:t>voltage drives electrical current (typically alternating current, or AC power) out through power lines for distribution</a:t>
            </a:r>
          </a:p>
        </p:txBody>
      </p:sp>
    </p:spTree>
    <p:extLst>
      <p:ext uri="{BB962C8B-B14F-4D97-AF65-F5344CB8AC3E}">
        <p14:creationId xmlns:p14="http://schemas.microsoft.com/office/powerpoint/2010/main" xmlns="" val="16596480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16</a:t>
            </a:fld>
            <a:endParaRPr lang="en-US"/>
          </a:p>
        </p:txBody>
      </p:sp>
      <p:sp>
        <p:nvSpPr>
          <p:cNvPr id="5" name="TextBox 4"/>
          <p:cNvSpPr txBox="1"/>
          <p:nvPr/>
        </p:nvSpPr>
        <p:spPr>
          <a:xfrm>
            <a:off x="152400" y="228600"/>
            <a:ext cx="8534400" cy="2677656"/>
          </a:xfrm>
          <a:prstGeom prst="rect">
            <a:avLst/>
          </a:prstGeom>
          <a:noFill/>
        </p:spPr>
        <p:txBody>
          <a:bodyPr wrap="square" rtlCol="0">
            <a:spAutoFit/>
          </a:bodyPr>
          <a:lstStyle/>
          <a:p>
            <a:r>
              <a:rPr lang="en-US" sz="2400" b="1" dirty="0"/>
              <a:t>Modern Wind-power Technology</a:t>
            </a:r>
          </a:p>
          <a:p>
            <a:pPr marL="342900" indent="-342900">
              <a:buFont typeface="Arial" pitchFamily="34" charset="0"/>
              <a:buChar char="•"/>
            </a:pPr>
            <a:r>
              <a:rPr lang="en-US" sz="2400" b="1" dirty="0"/>
              <a:t>When you talk about modern wind turbines, you're looking at two primary designs: horizontal-axis and </a:t>
            </a:r>
            <a:r>
              <a:rPr lang="en-US" sz="2400" b="1" dirty="0" smtClean="0"/>
              <a:t>vertical-axis</a:t>
            </a:r>
          </a:p>
          <a:p>
            <a:pPr marL="342900" indent="-342900">
              <a:buFont typeface="Arial" pitchFamily="34" charset="0"/>
              <a:buChar char="•"/>
            </a:pPr>
            <a:r>
              <a:rPr lang="en-US" sz="2400" b="1" dirty="0" smtClean="0"/>
              <a:t>Vertical-axis </a:t>
            </a:r>
            <a:r>
              <a:rPr lang="en-US" sz="2400" b="1" dirty="0"/>
              <a:t>wind turbines (VAWTs) are pretty </a:t>
            </a:r>
            <a:r>
              <a:rPr lang="en-US" sz="2400" b="1" dirty="0" smtClean="0"/>
              <a:t>rare</a:t>
            </a:r>
          </a:p>
          <a:p>
            <a:pPr marL="342900" indent="-342900">
              <a:buFont typeface="Arial" pitchFamily="34" charset="0"/>
              <a:buChar char="•"/>
            </a:pPr>
            <a:r>
              <a:rPr lang="en-US" sz="2400" b="1" dirty="0" smtClean="0"/>
              <a:t>The </a:t>
            </a:r>
            <a:r>
              <a:rPr lang="en-US" sz="2400" b="1" dirty="0"/>
              <a:t>only one currently in commercial production is the </a:t>
            </a:r>
            <a:r>
              <a:rPr lang="en-US" sz="2400" b="1" dirty="0" err="1"/>
              <a:t>Darrieus</a:t>
            </a:r>
            <a:r>
              <a:rPr lang="en-US" sz="2400" b="1" dirty="0"/>
              <a:t> turbine, which looks kind of like an egg beater. </a:t>
            </a:r>
          </a:p>
          <a:p>
            <a:pPr marL="457200" indent="-457200">
              <a:buFont typeface="Arial" pitchFamily="34" charset="0"/>
              <a:buChar char="•"/>
            </a:pPr>
            <a:endParaRPr lang="en-US" sz="2400" b="1" dirty="0"/>
          </a:p>
        </p:txBody>
      </p:sp>
      <p:pic>
        <p:nvPicPr>
          <p:cNvPr id="6" name="Picture 5" descr="Vertical-axis wind turbines"/>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524000" y="2667000"/>
            <a:ext cx="5791200" cy="3581400"/>
          </a:xfrm>
          <a:prstGeom prst="rect">
            <a:avLst/>
          </a:prstGeom>
          <a:noFill/>
          <a:ln>
            <a:noFill/>
          </a:ln>
        </p:spPr>
      </p:pic>
      <p:sp>
        <p:nvSpPr>
          <p:cNvPr id="7" name="TextBox 6"/>
          <p:cNvSpPr txBox="1"/>
          <p:nvPr/>
        </p:nvSpPr>
        <p:spPr>
          <a:xfrm>
            <a:off x="533400" y="6400800"/>
            <a:ext cx="7315200" cy="461665"/>
          </a:xfrm>
          <a:prstGeom prst="rect">
            <a:avLst/>
          </a:prstGeom>
          <a:noFill/>
        </p:spPr>
        <p:txBody>
          <a:bodyPr wrap="square" rtlCol="0">
            <a:spAutoFit/>
          </a:bodyPr>
          <a:lstStyle/>
          <a:p>
            <a:r>
              <a:rPr lang="en-US" sz="2400" b="1" dirty="0"/>
              <a:t>Vertical-axis wind turbines (left: </a:t>
            </a:r>
            <a:r>
              <a:rPr lang="en-US" sz="2400" b="1" dirty="0" err="1"/>
              <a:t>Darrieus</a:t>
            </a:r>
            <a:r>
              <a:rPr lang="en-US" sz="2400" b="1" dirty="0"/>
              <a:t> turbine)</a:t>
            </a:r>
          </a:p>
        </p:txBody>
      </p:sp>
    </p:spTree>
    <p:extLst>
      <p:ext uri="{BB962C8B-B14F-4D97-AF65-F5344CB8AC3E}">
        <p14:creationId xmlns:p14="http://schemas.microsoft.com/office/powerpoint/2010/main" xmlns="" val="30930394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17</a:t>
            </a:fld>
            <a:endParaRPr lang="en-US"/>
          </a:p>
        </p:txBody>
      </p:sp>
      <p:sp>
        <p:nvSpPr>
          <p:cNvPr id="5" name="TextBox 4"/>
          <p:cNvSpPr txBox="1"/>
          <p:nvPr/>
        </p:nvSpPr>
        <p:spPr>
          <a:xfrm>
            <a:off x="152400" y="228600"/>
            <a:ext cx="8610600" cy="5632311"/>
          </a:xfrm>
          <a:prstGeom prst="rect">
            <a:avLst/>
          </a:prstGeom>
          <a:noFill/>
        </p:spPr>
        <p:txBody>
          <a:bodyPr wrap="square" rtlCol="0">
            <a:spAutoFit/>
          </a:bodyPr>
          <a:lstStyle/>
          <a:p>
            <a:pPr marL="457200" indent="-457200">
              <a:buFont typeface="Arial" pitchFamily="34" charset="0"/>
              <a:buChar char="•"/>
            </a:pPr>
            <a:r>
              <a:rPr lang="en-US" sz="2400" b="1" dirty="0"/>
              <a:t>In a VAWT, the shaft is mounted on a vertical axis, perpendicular to the </a:t>
            </a:r>
            <a:r>
              <a:rPr lang="en-US" sz="2400" b="1" dirty="0" smtClean="0"/>
              <a:t>ground</a:t>
            </a:r>
          </a:p>
          <a:p>
            <a:pPr marL="457200" indent="-457200">
              <a:buFont typeface="Arial" pitchFamily="34" charset="0"/>
              <a:buChar char="•"/>
            </a:pPr>
            <a:r>
              <a:rPr lang="en-US" sz="2400" b="1" dirty="0" smtClean="0"/>
              <a:t>VAWTs </a:t>
            </a:r>
            <a:r>
              <a:rPr lang="en-US" sz="2400" b="1" dirty="0"/>
              <a:t>are always aligned with the wind, unlike their horizontal-axis counterparts, so there's no adjustment necessary when the wind direction changes; but a VAWT can't start moving all by itself -- it needs a boost from its electrical system to get </a:t>
            </a:r>
            <a:r>
              <a:rPr lang="en-US" sz="2400" b="1" dirty="0" smtClean="0"/>
              <a:t>started</a:t>
            </a:r>
          </a:p>
          <a:p>
            <a:pPr marL="457200" indent="-457200">
              <a:buFont typeface="Arial" pitchFamily="34" charset="0"/>
              <a:buChar char="•"/>
            </a:pPr>
            <a:r>
              <a:rPr lang="en-US" sz="2400" b="1" dirty="0" smtClean="0"/>
              <a:t>Instead </a:t>
            </a:r>
            <a:r>
              <a:rPr lang="en-US" sz="2400" b="1" dirty="0"/>
              <a:t>of a tower, it typically uses guy wires for support, so the rotor elevation is lower. Lower elevation means slower wind due to ground interference, so VAWTs are generally less efficient than </a:t>
            </a:r>
            <a:r>
              <a:rPr lang="en-US" sz="2400" b="1" dirty="0" smtClean="0"/>
              <a:t>HAWTs</a:t>
            </a:r>
          </a:p>
          <a:p>
            <a:pPr marL="457200" indent="-457200">
              <a:buFont typeface="Arial" pitchFamily="34" charset="0"/>
              <a:buChar char="•"/>
            </a:pPr>
            <a:r>
              <a:rPr lang="en-US" sz="2400" b="1" dirty="0" smtClean="0"/>
              <a:t>On </a:t>
            </a:r>
            <a:r>
              <a:rPr lang="en-US" sz="2400" b="1" dirty="0"/>
              <a:t>the upside, all equipment is at ground level for easy installation and servicing; but that means a larger footprint for the turbine, which is a big negative in farming areas. </a:t>
            </a:r>
          </a:p>
          <a:p>
            <a:pPr marL="457200" indent="-457200">
              <a:buFont typeface="Arial" pitchFamily="34" charset="0"/>
              <a:buChar char="•"/>
            </a:pPr>
            <a:endParaRPr lang="en-US" sz="2400" b="1" dirty="0"/>
          </a:p>
        </p:txBody>
      </p:sp>
    </p:spTree>
    <p:extLst>
      <p:ext uri="{BB962C8B-B14F-4D97-AF65-F5344CB8AC3E}">
        <p14:creationId xmlns:p14="http://schemas.microsoft.com/office/powerpoint/2010/main" xmlns="" val="17785440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18</a:t>
            </a:fld>
            <a:endParaRPr lang="en-US"/>
          </a:p>
        </p:txBody>
      </p:sp>
      <p:pic>
        <p:nvPicPr>
          <p:cNvPr id="5" name="Picture 4" descr="illustration of a Darrieus-design VAWT"/>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371600" y="304800"/>
            <a:ext cx="6477000" cy="5410200"/>
          </a:xfrm>
          <a:prstGeom prst="rect">
            <a:avLst/>
          </a:prstGeom>
          <a:noFill/>
          <a:ln>
            <a:noFill/>
          </a:ln>
        </p:spPr>
      </p:pic>
      <p:sp>
        <p:nvSpPr>
          <p:cNvPr id="6" name="TextBox 5"/>
          <p:cNvSpPr txBox="1"/>
          <p:nvPr/>
        </p:nvSpPr>
        <p:spPr>
          <a:xfrm>
            <a:off x="2362200" y="5943600"/>
            <a:ext cx="5562600" cy="461665"/>
          </a:xfrm>
          <a:prstGeom prst="rect">
            <a:avLst/>
          </a:prstGeom>
          <a:noFill/>
        </p:spPr>
        <p:txBody>
          <a:bodyPr wrap="square" rtlCol="0">
            <a:spAutoFit/>
          </a:bodyPr>
          <a:lstStyle/>
          <a:p>
            <a:r>
              <a:rPr lang="en-US" sz="2400" b="1" dirty="0" err="1"/>
              <a:t>Darrieus</a:t>
            </a:r>
            <a:r>
              <a:rPr lang="en-US" sz="2400" b="1" dirty="0"/>
              <a:t>-design VAWT</a:t>
            </a:r>
          </a:p>
        </p:txBody>
      </p:sp>
    </p:spTree>
    <p:extLst>
      <p:ext uri="{BB962C8B-B14F-4D97-AF65-F5344CB8AC3E}">
        <p14:creationId xmlns:p14="http://schemas.microsoft.com/office/powerpoint/2010/main" xmlns="" val="29142738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19</a:t>
            </a:fld>
            <a:endParaRPr lang="en-US"/>
          </a:p>
        </p:txBody>
      </p:sp>
      <p:sp>
        <p:nvSpPr>
          <p:cNvPr id="5" name="TextBox 4"/>
          <p:cNvSpPr txBox="1"/>
          <p:nvPr/>
        </p:nvSpPr>
        <p:spPr>
          <a:xfrm>
            <a:off x="228600" y="228600"/>
            <a:ext cx="8686800" cy="1569660"/>
          </a:xfrm>
          <a:prstGeom prst="rect">
            <a:avLst/>
          </a:prstGeom>
          <a:noFill/>
        </p:spPr>
        <p:txBody>
          <a:bodyPr wrap="square" rtlCol="0">
            <a:spAutoFit/>
          </a:bodyPr>
          <a:lstStyle/>
          <a:p>
            <a:pPr marL="457200" indent="-457200">
              <a:buFont typeface="Arial" pitchFamily="34" charset="0"/>
              <a:buChar char="•"/>
            </a:pPr>
            <a:r>
              <a:rPr lang="en-US" sz="2400" b="1" dirty="0"/>
              <a:t>VAWTs may be used for small-scale turbines and for pumping water in rural areas, but all commercially produced, utility-scale wind turbines are horizontal-axis wind turbines (HAWTs). </a:t>
            </a:r>
          </a:p>
          <a:p>
            <a:pPr marL="457200" indent="-457200">
              <a:buFont typeface="Arial" pitchFamily="34" charset="0"/>
              <a:buChar char="•"/>
            </a:pPr>
            <a:endParaRPr lang="en-US" sz="2400" b="1" dirty="0"/>
          </a:p>
        </p:txBody>
      </p:sp>
      <p:pic>
        <p:nvPicPr>
          <p:cNvPr id="6" name="Picture 5" descr="a wind farm in California"/>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447800" y="1600200"/>
            <a:ext cx="6477000" cy="4191000"/>
          </a:xfrm>
          <a:prstGeom prst="rect">
            <a:avLst/>
          </a:prstGeom>
          <a:noFill/>
          <a:ln>
            <a:noFill/>
          </a:ln>
        </p:spPr>
      </p:pic>
      <p:sp>
        <p:nvSpPr>
          <p:cNvPr id="7" name="TextBox 6"/>
          <p:cNvSpPr txBox="1"/>
          <p:nvPr/>
        </p:nvSpPr>
        <p:spPr>
          <a:xfrm>
            <a:off x="1371600" y="6019800"/>
            <a:ext cx="5791200" cy="461665"/>
          </a:xfrm>
          <a:prstGeom prst="rect">
            <a:avLst/>
          </a:prstGeom>
          <a:noFill/>
        </p:spPr>
        <p:txBody>
          <a:bodyPr wrap="square" rtlCol="0">
            <a:spAutoFit/>
          </a:bodyPr>
          <a:lstStyle/>
          <a:p>
            <a:pPr algn="ctr"/>
            <a:r>
              <a:rPr lang="en-US" sz="2400" b="1" dirty="0"/>
              <a:t>Wind farm in California</a:t>
            </a:r>
          </a:p>
        </p:txBody>
      </p:sp>
    </p:spTree>
    <p:extLst>
      <p:ext uri="{BB962C8B-B14F-4D97-AF65-F5344CB8AC3E}">
        <p14:creationId xmlns:p14="http://schemas.microsoft.com/office/powerpoint/2010/main" xmlns="" val="33501417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2</a:t>
            </a:fld>
            <a:endParaRPr lang="en-US"/>
          </a:p>
        </p:txBody>
      </p:sp>
      <p:sp>
        <p:nvSpPr>
          <p:cNvPr id="5" name="TextBox 4"/>
          <p:cNvSpPr txBox="1"/>
          <p:nvPr/>
        </p:nvSpPr>
        <p:spPr>
          <a:xfrm>
            <a:off x="449275" y="533400"/>
            <a:ext cx="7543800" cy="5324535"/>
          </a:xfrm>
          <a:prstGeom prst="rect">
            <a:avLst/>
          </a:prstGeom>
          <a:noFill/>
        </p:spPr>
        <p:txBody>
          <a:bodyPr wrap="square" rtlCol="0">
            <a:spAutoFit/>
          </a:bodyPr>
          <a:lstStyle/>
          <a:p>
            <a:pPr marL="457200" indent="-457200">
              <a:buFont typeface="Arial" pitchFamily="34" charset="0"/>
              <a:buChar char="•"/>
            </a:pPr>
            <a:r>
              <a:rPr lang="en-US" sz="2000" b="1" dirty="0"/>
              <a:t>A wind farm is a group of wind turbines in the same location used for production of electric </a:t>
            </a:r>
            <a:r>
              <a:rPr lang="en-US" sz="2000" b="1" dirty="0" smtClean="0"/>
              <a:t>power</a:t>
            </a:r>
          </a:p>
          <a:p>
            <a:pPr marL="457200" indent="-457200">
              <a:buFont typeface="Arial" pitchFamily="34" charset="0"/>
              <a:buChar char="•"/>
            </a:pPr>
            <a:r>
              <a:rPr lang="en-US" sz="2000" b="1" dirty="0" smtClean="0"/>
              <a:t>A </a:t>
            </a:r>
            <a:r>
              <a:rPr lang="en-US" sz="2000" b="1" dirty="0"/>
              <a:t>large wind farm may consist of several hundred individual wind turbines, and cover an extended area of hundreds of square miles, but the land between the turbines may be used for agricultural or other </a:t>
            </a:r>
            <a:r>
              <a:rPr lang="en-US" sz="2000" b="1" dirty="0" smtClean="0"/>
              <a:t>purposes</a:t>
            </a:r>
          </a:p>
          <a:p>
            <a:pPr marL="457200" indent="-457200">
              <a:buFont typeface="Arial" pitchFamily="34" charset="0"/>
              <a:buChar char="•"/>
            </a:pPr>
            <a:r>
              <a:rPr lang="en-US" sz="2000" b="1" dirty="0" smtClean="0"/>
              <a:t>A </a:t>
            </a:r>
            <a:r>
              <a:rPr lang="en-US" sz="2000" b="1" dirty="0"/>
              <a:t>wind farm may also be located </a:t>
            </a:r>
            <a:r>
              <a:rPr lang="en-US" sz="2000" b="1" dirty="0" smtClean="0"/>
              <a:t>offshore</a:t>
            </a:r>
          </a:p>
          <a:p>
            <a:pPr marL="457200" indent="-457200">
              <a:buFont typeface="Arial" pitchFamily="34" charset="0"/>
              <a:buChar char="•"/>
            </a:pPr>
            <a:r>
              <a:rPr lang="en-US" sz="2000" b="1" dirty="0" smtClean="0"/>
              <a:t>Many </a:t>
            </a:r>
            <a:r>
              <a:rPr lang="en-US" sz="2000" b="1" dirty="0"/>
              <a:t>of the largest operational onshore wind farms are located in the </a:t>
            </a:r>
            <a:r>
              <a:rPr lang="en-US" sz="2000" b="1" dirty="0" smtClean="0"/>
              <a:t>USA</a:t>
            </a:r>
          </a:p>
          <a:p>
            <a:pPr marL="457200" indent="-457200">
              <a:buFont typeface="Arial" pitchFamily="34" charset="0"/>
              <a:buChar char="•"/>
            </a:pPr>
            <a:r>
              <a:rPr lang="en-US" sz="2000" b="1" dirty="0" smtClean="0"/>
              <a:t>As </a:t>
            </a:r>
            <a:r>
              <a:rPr lang="en-US" sz="2000" b="1" dirty="0"/>
              <a:t>of November 2010, the Roscoe Wind Farm </a:t>
            </a:r>
            <a:r>
              <a:rPr lang="en-US" sz="2000" b="1" dirty="0" smtClean="0"/>
              <a:t>in Texas is </a:t>
            </a:r>
            <a:r>
              <a:rPr lang="en-US" sz="2000" b="1" dirty="0"/>
              <a:t>the largest onshore wind farm in the world at 781.5 MW, followed by the Horse Hollow Wind Energy Center (735.5 </a:t>
            </a:r>
            <a:r>
              <a:rPr lang="en-US" sz="2000" b="1" dirty="0" smtClean="0"/>
              <a:t>MW), also in Texas</a:t>
            </a:r>
          </a:p>
          <a:p>
            <a:endParaRPr lang="en-US" sz="2000" b="1" dirty="0" smtClean="0"/>
          </a:p>
          <a:p>
            <a:pPr marL="457200" indent="-457200">
              <a:buFont typeface="Arial" pitchFamily="34" charset="0"/>
              <a:buChar char="•"/>
            </a:pPr>
            <a:r>
              <a:rPr lang="en-US" sz="2000" b="1" dirty="0" smtClean="0"/>
              <a:t>As </a:t>
            </a:r>
            <a:r>
              <a:rPr lang="en-US" sz="2000" b="1" dirty="0"/>
              <a:t>of November 2010, the Thanet Offshore Wind Project in United Kingdom is the largest offshore wind farm in the world at 300 </a:t>
            </a:r>
            <a:r>
              <a:rPr lang="en-US" sz="2000" b="1" dirty="0" smtClean="0"/>
              <a:t>MW</a:t>
            </a:r>
          </a:p>
          <a:p>
            <a:pPr marL="457200" indent="-457200">
              <a:buFont typeface="Arial" pitchFamily="34" charset="0"/>
              <a:buChar char="•"/>
            </a:pPr>
            <a:r>
              <a:rPr lang="en-US" sz="2000" b="1" dirty="0" smtClean="0"/>
              <a:t>followed </a:t>
            </a:r>
            <a:r>
              <a:rPr lang="en-US" sz="2000" b="1" dirty="0"/>
              <a:t>by Horns Rev II (209 MW) in Denmark</a:t>
            </a:r>
          </a:p>
        </p:txBody>
      </p:sp>
      <p:sp>
        <p:nvSpPr>
          <p:cNvPr id="6" name="TextBox 5"/>
          <p:cNvSpPr txBox="1"/>
          <p:nvPr/>
        </p:nvSpPr>
        <p:spPr>
          <a:xfrm>
            <a:off x="533400" y="152400"/>
            <a:ext cx="5867400" cy="461665"/>
          </a:xfrm>
          <a:prstGeom prst="rect">
            <a:avLst/>
          </a:prstGeom>
          <a:noFill/>
        </p:spPr>
        <p:txBody>
          <a:bodyPr wrap="square" rtlCol="0">
            <a:spAutoFit/>
          </a:bodyPr>
          <a:lstStyle/>
          <a:p>
            <a:r>
              <a:rPr lang="en-US" sz="2400" b="1" dirty="0" smtClean="0"/>
              <a:t>Wind Farms</a:t>
            </a:r>
            <a:endParaRPr lang="en-US" sz="2400" b="1" dirty="0"/>
          </a:p>
        </p:txBody>
      </p:sp>
    </p:spTree>
    <p:extLst>
      <p:ext uri="{BB962C8B-B14F-4D97-AF65-F5344CB8AC3E}">
        <p14:creationId xmlns:p14="http://schemas.microsoft.com/office/powerpoint/2010/main" xmlns="" val="8308208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20</a:t>
            </a:fld>
            <a:endParaRPr lang="en-US"/>
          </a:p>
        </p:txBody>
      </p:sp>
      <p:sp>
        <p:nvSpPr>
          <p:cNvPr id="5" name="TextBox 4"/>
          <p:cNvSpPr txBox="1"/>
          <p:nvPr/>
        </p:nvSpPr>
        <p:spPr>
          <a:xfrm>
            <a:off x="381000" y="304800"/>
            <a:ext cx="8305800" cy="6370975"/>
          </a:xfrm>
          <a:prstGeom prst="rect">
            <a:avLst/>
          </a:prstGeom>
          <a:noFill/>
        </p:spPr>
        <p:txBody>
          <a:bodyPr wrap="square" rtlCol="0">
            <a:spAutoFit/>
          </a:bodyPr>
          <a:lstStyle/>
          <a:p>
            <a:pPr marL="342900" indent="-342900">
              <a:buFont typeface="Arial" pitchFamily="34" charset="0"/>
              <a:buChar char="•"/>
            </a:pPr>
            <a:r>
              <a:rPr lang="en-US" sz="2400" b="1" dirty="0"/>
              <a:t>As implied by the name, the HAWT shaft is mounted horizontally, parallel to the </a:t>
            </a:r>
            <a:r>
              <a:rPr lang="en-US" sz="2400" b="1" dirty="0" smtClean="0"/>
              <a:t>ground</a:t>
            </a:r>
          </a:p>
          <a:p>
            <a:pPr marL="342900" indent="-342900">
              <a:buFont typeface="Arial" pitchFamily="34" charset="0"/>
              <a:buChar char="•"/>
            </a:pPr>
            <a:r>
              <a:rPr lang="en-US" sz="2400" b="1" dirty="0" smtClean="0"/>
              <a:t>HAWTs </a:t>
            </a:r>
            <a:r>
              <a:rPr lang="en-US" sz="2400" b="1" dirty="0"/>
              <a:t>need to constantly align themselves with the wind using a yaw-adjustment </a:t>
            </a:r>
            <a:r>
              <a:rPr lang="en-US" sz="2400" b="1" dirty="0" smtClean="0"/>
              <a:t>mechanism</a:t>
            </a:r>
          </a:p>
          <a:p>
            <a:pPr marL="342900" indent="-342900">
              <a:buFont typeface="Arial" pitchFamily="34" charset="0"/>
              <a:buChar char="•"/>
            </a:pPr>
            <a:r>
              <a:rPr lang="en-US" sz="2400" b="1" dirty="0" smtClean="0"/>
              <a:t>The </a:t>
            </a:r>
            <a:r>
              <a:rPr lang="en-US" sz="2400" b="1" dirty="0"/>
              <a:t>yaw system typically consists of electric motors and gearboxes that move the entire rotor left or right in small </a:t>
            </a:r>
            <a:r>
              <a:rPr lang="en-US" sz="2400" b="1" dirty="0" smtClean="0"/>
              <a:t>increments</a:t>
            </a:r>
          </a:p>
          <a:p>
            <a:pPr marL="342900" indent="-342900">
              <a:buFont typeface="Arial" pitchFamily="34" charset="0"/>
              <a:buChar char="•"/>
            </a:pPr>
            <a:r>
              <a:rPr lang="en-US" sz="2400" b="1" dirty="0" smtClean="0"/>
              <a:t>The </a:t>
            </a:r>
            <a:r>
              <a:rPr lang="en-US" sz="2400" b="1" dirty="0"/>
              <a:t>turbine's electronic controller reads the position of a wind vane device (either mechanical or electronic) and adjusts the position of the rotor to capture the most wind energy </a:t>
            </a:r>
            <a:r>
              <a:rPr lang="en-US" sz="2400" b="1" dirty="0" smtClean="0"/>
              <a:t>available</a:t>
            </a:r>
          </a:p>
          <a:p>
            <a:pPr marL="342900" indent="-342900">
              <a:buFont typeface="Arial" pitchFamily="34" charset="0"/>
              <a:buChar char="•"/>
            </a:pPr>
            <a:r>
              <a:rPr lang="en-US" sz="2400" b="1" dirty="0" smtClean="0"/>
              <a:t>HAWTs </a:t>
            </a:r>
            <a:r>
              <a:rPr lang="en-US" sz="2400" b="1" dirty="0"/>
              <a:t>use a tower to lift the turbine components to an optimum elevation for wind speed (and so the blades can clear the ground) and take up very little ground space since almost all of the components are up to 260 feet (80 meters) in the </a:t>
            </a:r>
            <a:r>
              <a:rPr lang="en-US" sz="2400" b="1" dirty="0" smtClean="0"/>
              <a:t>air </a:t>
            </a:r>
            <a:endParaRPr lang="en-US" sz="2400" b="1" dirty="0"/>
          </a:p>
          <a:p>
            <a:pPr marL="457200" indent="-457200">
              <a:buFont typeface="Arial" pitchFamily="34" charset="0"/>
              <a:buChar char="•"/>
            </a:pPr>
            <a:endParaRPr lang="en-US" sz="2400" b="1" dirty="0"/>
          </a:p>
        </p:txBody>
      </p:sp>
    </p:spTree>
    <p:extLst>
      <p:ext uri="{BB962C8B-B14F-4D97-AF65-F5344CB8AC3E}">
        <p14:creationId xmlns:p14="http://schemas.microsoft.com/office/powerpoint/2010/main" xmlns="" val="406664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21</a:t>
            </a:fld>
            <a:endParaRPr lang="en-US"/>
          </a:p>
        </p:txBody>
      </p:sp>
      <p:pic>
        <p:nvPicPr>
          <p:cNvPr id="5" name="Picture 4" descr="http://static.howstuffworks.com/gif/wind-power-horizontal.gif"/>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667000" y="381000"/>
            <a:ext cx="3810000" cy="5492750"/>
          </a:xfrm>
          <a:prstGeom prst="rect">
            <a:avLst/>
          </a:prstGeom>
          <a:noFill/>
          <a:ln>
            <a:noFill/>
          </a:ln>
        </p:spPr>
      </p:pic>
    </p:spTree>
    <p:extLst>
      <p:ext uri="{BB962C8B-B14F-4D97-AF65-F5344CB8AC3E}">
        <p14:creationId xmlns:p14="http://schemas.microsoft.com/office/powerpoint/2010/main" xmlns="" val="23800253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22</a:t>
            </a:fld>
            <a:endParaRPr lang="en-US"/>
          </a:p>
        </p:txBody>
      </p:sp>
      <p:sp>
        <p:nvSpPr>
          <p:cNvPr id="5" name="TextBox 4"/>
          <p:cNvSpPr txBox="1"/>
          <p:nvPr/>
        </p:nvSpPr>
        <p:spPr>
          <a:xfrm>
            <a:off x="304800" y="228600"/>
            <a:ext cx="8382000" cy="4616648"/>
          </a:xfrm>
          <a:prstGeom prst="rect">
            <a:avLst/>
          </a:prstGeom>
          <a:noFill/>
        </p:spPr>
        <p:txBody>
          <a:bodyPr wrap="square" rtlCol="0">
            <a:spAutoFit/>
          </a:bodyPr>
          <a:lstStyle/>
          <a:p>
            <a:r>
              <a:rPr lang="en-US" b="1" dirty="0">
                <a:solidFill>
                  <a:srgbClr val="FF0000"/>
                </a:solidFill>
              </a:rPr>
              <a:t>Large HAWT components: </a:t>
            </a:r>
          </a:p>
          <a:p>
            <a:pPr marL="285750" lvl="0" indent="-285750">
              <a:buFont typeface="Arial" pitchFamily="34" charset="0"/>
              <a:buChar char="•"/>
            </a:pPr>
            <a:r>
              <a:rPr lang="en-US" b="1" dirty="0"/>
              <a:t>rotor blades - capture wind's energy and convert it to rotational energy of shaft </a:t>
            </a:r>
            <a:endParaRPr lang="en-US" b="1" dirty="0" smtClean="0"/>
          </a:p>
          <a:p>
            <a:pPr marL="285750" lvl="0" indent="-285750">
              <a:buFont typeface="Arial" pitchFamily="34" charset="0"/>
              <a:buChar char="•"/>
            </a:pPr>
            <a:r>
              <a:rPr lang="en-US" b="1" dirty="0" smtClean="0"/>
              <a:t>shaft </a:t>
            </a:r>
            <a:r>
              <a:rPr lang="en-US" b="1" dirty="0"/>
              <a:t>- transfers rotational energy into generator </a:t>
            </a:r>
            <a:endParaRPr lang="en-US" b="1" dirty="0" smtClean="0"/>
          </a:p>
          <a:p>
            <a:pPr marL="285750" lvl="0" indent="-285750">
              <a:buFont typeface="Arial" pitchFamily="34" charset="0"/>
              <a:buChar char="•"/>
            </a:pPr>
            <a:r>
              <a:rPr lang="en-US" b="1" dirty="0" smtClean="0"/>
              <a:t>nacelle </a:t>
            </a:r>
            <a:r>
              <a:rPr lang="en-US" b="1" dirty="0"/>
              <a:t>- casing that holds: </a:t>
            </a:r>
            <a:endParaRPr lang="en-US" b="1" dirty="0" smtClean="0"/>
          </a:p>
          <a:p>
            <a:pPr marL="742950" lvl="1" indent="-285750">
              <a:buFont typeface="Arial" pitchFamily="34" charset="0"/>
              <a:buChar char="•"/>
            </a:pPr>
            <a:r>
              <a:rPr lang="en-US" b="1" dirty="0" smtClean="0"/>
              <a:t>gearbox </a:t>
            </a:r>
            <a:r>
              <a:rPr lang="en-US" b="1" dirty="0"/>
              <a:t>- increases speed of shaft between rotor hub and generator </a:t>
            </a:r>
            <a:endParaRPr lang="en-US" b="1" dirty="0" smtClean="0"/>
          </a:p>
          <a:p>
            <a:pPr marL="742950" lvl="1" indent="-285750">
              <a:buFont typeface="Arial" pitchFamily="34" charset="0"/>
              <a:buChar char="•"/>
            </a:pPr>
            <a:r>
              <a:rPr lang="en-US" b="1" dirty="0" smtClean="0"/>
              <a:t>generator </a:t>
            </a:r>
            <a:r>
              <a:rPr lang="en-US" b="1" dirty="0"/>
              <a:t>- uses rotational energy of shaft to generate electricity using electromagnetism </a:t>
            </a:r>
            <a:endParaRPr lang="en-US" b="1" dirty="0" smtClean="0"/>
          </a:p>
          <a:p>
            <a:pPr marL="742950" lvl="1" indent="-285750">
              <a:buFont typeface="Arial" pitchFamily="34" charset="0"/>
              <a:buChar char="•"/>
            </a:pPr>
            <a:r>
              <a:rPr lang="en-US" b="1" dirty="0" smtClean="0"/>
              <a:t>electronic </a:t>
            </a:r>
            <a:r>
              <a:rPr lang="en-US" b="1" dirty="0"/>
              <a:t>control unit (not shown) - monitors system, shuts down turbine in case of malfunction and controls yaw mechanism </a:t>
            </a:r>
            <a:endParaRPr lang="en-US" b="1" dirty="0" smtClean="0"/>
          </a:p>
          <a:p>
            <a:pPr marL="742950" lvl="1" indent="-285750">
              <a:buFont typeface="Arial" pitchFamily="34" charset="0"/>
              <a:buChar char="•"/>
            </a:pPr>
            <a:r>
              <a:rPr lang="en-US" b="1" dirty="0" smtClean="0"/>
              <a:t>yaw </a:t>
            </a:r>
            <a:r>
              <a:rPr lang="en-US" b="1" dirty="0"/>
              <a:t>controller (not shown) - moves rotor to align with direction of wind </a:t>
            </a:r>
            <a:endParaRPr lang="en-US" b="1" dirty="0" smtClean="0"/>
          </a:p>
          <a:p>
            <a:pPr marL="742950" lvl="1" indent="-285750">
              <a:buFont typeface="Arial" pitchFamily="34" charset="0"/>
              <a:buChar char="•"/>
            </a:pPr>
            <a:r>
              <a:rPr lang="en-US" b="1" dirty="0" smtClean="0"/>
              <a:t>brakes </a:t>
            </a:r>
            <a:r>
              <a:rPr lang="en-US" b="1" dirty="0"/>
              <a:t>- stop rotation of shaft in case of power overload or system failure </a:t>
            </a:r>
            <a:endParaRPr lang="en-US" b="1" dirty="0" smtClean="0"/>
          </a:p>
          <a:p>
            <a:pPr marL="285750" indent="-285750">
              <a:buFont typeface="Arial" pitchFamily="34" charset="0"/>
              <a:buChar char="•"/>
            </a:pPr>
            <a:r>
              <a:rPr lang="en-US" b="1" dirty="0" smtClean="0"/>
              <a:t>tower </a:t>
            </a:r>
            <a:r>
              <a:rPr lang="en-US" b="1" dirty="0"/>
              <a:t>- supports rotor and nacelle and lifts entire setup to higher elevation where blades can safely clear the ground </a:t>
            </a:r>
            <a:endParaRPr lang="en-US" b="1" dirty="0" smtClean="0"/>
          </a:p>
          <a:p>
            <a:pPr marL="285750" indent="-285750">
              <a:buFont typeface="Arial" pitchFamily="34" charset="0"/>
              <a:buChar char="•"/>
            </a:pPr>
            <a:r>
              <a:rPr lang="en-US" b="1" dirty="0" smtClean="0"/>
              <a:t>electrical </a:t>
            </a:r>
            <a:r>
              <a:rPr lang="en-US" b="1" dirty="0"/>
              <a:t>equipment - carries electricity from generator down through tower and controls many safety elements of turbine </a:t>
            </a:r>
          </a:p>
          <a:p>
            <a:pPr marL="457200" indent="-457200">
              <a:buFont typeface="Arial" pitchFamily="34" charset="0"/>
              <a:buChar char="•"/>
            </a:pPr>
            <a:endParaRPr lang="en-US" sz="2400" b="1" dirty="0"/>
          </a:p>
        </p:txBody>
      </p:sp>
    </p:spTree>
    <p:extLst>
      <p:ext uri="{BB962C8B-B14F-4D97-AF65-F5344CB8AC3E}">
        <p14:creationId xmlns:p14="http://schemas.microsoft.com/office/powerpoint/2010/main" xmlns="" val="33164165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23</a:t>
            </a:fld>
            <a:endParaRPr lang="en-US"/>
          </a:p>
        </p:txBody>
      </p:sp>
      <p:sp>
        <p:nvSpPr>
          <p:cNvPr id="5" name="Rectangle 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pitchFamily="34" charset="0"/>
                <a:ea typeface="Calibri" pitchFamily="34" charset="0"/>
                <a:cs typeface="Times New Roman" pitchFamily="18" charset="0"/>
              </a:rPr>
              <a:t/>
            </a:r>
            <a:br>
              <a:rPr kumimoji="0" lang="en-US" sz="1100" b="0" i="0" u="none" strike="noStrike" cap="none" normalizeH="0" baseline="0" smtClean="0">
                <a:ln>
                  <a:noFill/>
                </a:ln>
                <a:solidFill>
                  <a:schemeClr val="tx1"/>
                </a:solidFill>
                <a:effectLst/>
                <a:latin typeface="Arial" pitchFamily="34" charset="0"/>
                <a:ea typeface="Calibri" pitchFamily="34" charset="0"/>
                <a:cs typeface="Times New Roman" pitchFamily="18" charset="0"/>
              </a:rPr>
            </a:br>
            <a:r>
              <a:rPr kumimoji="0" lang="en-US" sz="1100" b="0" i="0" u="none" strike="noStrike" cap="none" normalizeH="0" baseline="0" smtClean="0">
                <a:ln>
                  <a:noFill/>
                </a:ln>
                <a:solidFill>
                  <a:schemeClr val="tx1"/>
                </a:solidFill>
                <a:effectLst/>
                <a:latin typeface="Arial" pitchFamily="34" charset="0"/>
                <a:ea typeface="Calibri" pitchFamily="34" charset="0"/>
                <a:cs typeface="Times New Roman" pitchFamily="18" charset="0"/>
              </a:rPr>
              <a:t/>
            </a:r>
            <a:br>
              <a:rPr kumimoji="0" lang="en-US" sz="1100" b="0" i="0" u="none" strike="noStrike" cap="none" normalizeH="0" baseline="0" smtClean="0">
                <a:ln>
                  <a:noFill/>
                </a:ln>
                <a:solidFill>
                  <a:schemeClr val="tx1"/>
                </a:solidFill>
                <a:effectLst/>
                <a:latin typeface="Arial" pitchFamily="34" charset="0"/>
                <a:ea typeface="Calibri" pitchFamily="34" charset="0"/>
                <a:cs typeface="Times New Roman" pitchFamily="18"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Control 2"/>
          <p:cNvSpPr>
            <a:spLocks noChangeArrowheads="1" noChangeShapeType="1"/>
          </p:cNvSpPr>
          <p:nvPr/>
        </p:nvSpPr>
        <p:spPr bwMode="auto">
          <a:xfrm>
            <a:off x="0" y="0"/>
            <a:ext cx="914400" cy="914400"/>
          </a:xfrm>
          <a:prstGeom prst="rect">
            <a:avLst/>
          </a:prstGeom>
          <a:noFill/>
          <a:ln w="9525">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7" name="Rectangle 3"/>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Control 4"/>
          <p:cNvSpPr>
            <a:spLocks noChangeArrowheads="1" noChangeShapeType="1"/>
          </p:cNvSpPr>
          <p:nvPr/>
        </p:nvSpPr>
        <p:spPr bwMode="auto">
          <a:xfrm>
            <a:off x="152400" y="152400"/>
            <a:ext cx="914400" cy="914400"/>
          </a:xfrm>
          <a:prstGeom prst="rect">
            <a:avLst/>
          </a:prstGeom>
          <a:noFill/>
          <a:ln w="9525">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9" name="Rectangle 5"/>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Control 6"/>
          <p:cNvSpPr>
            <a:spLocks noChangeArrowheads="1" noChangeShapeType="1"/>
          </p:cNvSpPr>
          <p:nvPr/>
        </p:nvSpPr>
        <p:spPr bwMode="auto">
          <a:xfrm>
            <a:off x="304800" y="304800"/>
            <a:ext cx="914400" cy="914400"/>
          </a:xfrm>
          <a:prstGeom prst="rect">
            <a:avLst/>
          </a:prstGeom>
          <a:noFill/>
          <a:ln w="9525">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pic>
        <p:nvPicPr>
          <p:cNvPr id="12" name="Picture 11" descr="Wind Turbine"/>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057400" y="173736"/>
            <a:ext cx="3810000" cy="4521200"/>
          </a:xfrm>
          <a:prstGeom prst="rect">
            <a:avLst/>
          </a:prstGeom>
          <a:noFill/>
          <a:ln>
            <a:noFill/>
          </a:ln>
        </p:spPr>
      </p:pic>
    </p:spTree>
    <p:extLst>
      <p:ext uri="{BB962C8B-B14F-4D97-AF65-F5344CB8AC3E}">
        <p14:creationId xmlns:p14="http://schemas.microsoft.com/office/powerpoint/2010/main" xmlns="" val="39088663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24</a:t>
            </a:fld>
            <a:endParaRPr lang="en-US"/>
          </a:p>
        </p:txBody>
      </p:sp>
      <p:sp>
        <p:nvSpPr>
          <p:cNvPr id="5" name="TextBox 4"/>
          <p:cNvSpPr txBox="1"/>
          <p:nvPr/>
        </p:nvSpPr>
        <p:spPr>
          <a:xfrm>
            <a:off x="152400" y="304800"/>
            <a:ext cx="8534400" cy="5632311"/>
          </a:xfrm>
          <a:prstGeom prst="rect">
            <a:avLst/>
          </a:prstGeom>
          <a:noFill/>
        </p:spPr>
        <p:txBody>
          <a:bodyPr wrap="square" rtlCol="0">
            <a:spAutoFit/>
          </a:bodyPr>
          <a:lstStyle/>
          <a:p>
            <a:pPr marL="342900" indent="-342900">
              <a:buFont typeface="Arial" pitchFamily="34" charset="0"/>
              <a:buChar char="•"/>
            </a:pPr>
            <a:r>
              <a:rPr lang="en-US" sz="2400" b="1" dirty="0" smtClean="0"/>
              <a:t>The </a:t>
            </a:r>
            <a:r>
              <a:rPr lang="en-US" sz="2400" b="1" dirty="0"/>
              <a:t>two primary aerodynamic forces at work in wind-turbine rotors are lift, which acts perpendicular to the direction of wind flow; and drag, which acts parallel to the direction of wind </a:t>
            </a:r>
            <a:r>
              <a:rPr lang="en-US" sz="2400" b="1" dirty="0" smtClean="0"/>
              <a:t>flow</a:t>
            </a:r>
            <a:endParaRPr lang="en-US" sz="2400" b="1" dirty="0"/>
          </a:p>
          <a:p>
            <a:pPr marL="342900" indent="-342900">
              <a:buFont typeface="Arial" pitchFamily="34" charset="0"/>
              <a:buChar char="•"/>
            </a:pPr>
            <a:r>
              <a:rPr lang="en-US" sz="2400" b="1" dirty="0" smtClean="0"/>
              <a:t>Turbine </a:t>
            </a:r>
            <a:r>
              <a:rPr lang="en-US" sz="2400" b="1" dirty="0"/>
              <a:t>blades are shaped a lot like airplane wings -- they use an airfoil </a:t>
            </a:r>
            <a:r>
              <a:rPr lang="en-US" sz="2400" b="1" dirty="0" smtClean="0"/>
              <a:t>design</a:t>
            </a:r>
          </a:p>
          <a:p>
            <a:pPr marL="342900" indent="-342900">
              <a:buFont typeface="Arial" pitchFamily="34" charset="0"/>
              <a:buChar char="•"/>
            </a:pPr>
            <a:r>
              <a:rPr lang="en-US" sz="2400" b="1" dirty="0" smtClean="0"/>
              <a:t>In </a:t>
            </a:r>
            <a:r>
              <a:rPr lang="en-US" sz="2400" b="1" dirty="0"/>
              <a:t>an airfoil, one surface of the blade is somewhat rounded, while the other is relatively </a:t>
            </a:r>
            <a:r>
              <a:rPr lang="en-US" sz="2400" b="1" dirty="0" smtClean="0"/>
              <a:t>flat</a:t>
            </a:r>
          </a:p>
          <a:p>
            <a:pPr marL="342900" indent="-342900">
              <a:buFont typeface="Arial" pitchFamily="34" charset="0"/>
              <a:buChar char="•"/>
            </a:pPr>
            <a:r>
              <a:rPr lang="en-US" sz="2400" b="1" dirty="0" smtClean="0"/>
              <a:t>Lift </a:t>
            </a:r>
            <a:r>
              <a:rPr lang="en-US" sz="2400" b="1" dirty="0"/>
              <a:t>is a pretty complex phenomenon and may in fact </a:t>
            </a:r>
            <a:r>
              <a:rPr lang="en-US" sz="2400" b="1" dirty="0" smtClean="0"/>
              <a:t>may be difficult to </a:t>
            </a:r>
            <a:r>
              <a:rPr lang="en-US" sz="2400" b="1" dirty="0"/>
              <a:t>fully </a:t>
            </a:r>
            <a:r>
              <a:rPr lang="en-US" sz="2400" b="1" dirty="0" smtClean="0"/>
              <a:t>grasp</a:t>
            </a:r>
          </a:p>
          <a:p>
            <a:pPr marL="342900" indent="-342900">
              <a:buFont typeface="Arial" pitchFamily="34" charset="0"/>
              <a:buChar char="•"/>
            </a:pPr>
            <a:r>
              <a:rPr lang="en-US" sz="2400" b="1" dirty="0" smtClean="0"/>
              <a:t>But </a:t>
            </a:r>
            <a:r>
              <a:rPr lang="en-US" sz="2400" b="1" dirty="0"/>
              <a:t>in one simplified explanation of lift, when wind travels over the rounded, downwind face of the blade, it has to move faster to reach the end of the blade in time to meet the wind travelling over the flat, upwind face of the blade (facing the direction from which the wind is blowing). </a:t>
            </a:r>
          </a:p>
        </p:txBody>
      </p:sp>
    </p:spTree>
    <p:extLst>
      <p:ext uri="{BB962C8B-B14F-4D97-AF65-F5344CB8AC3E}">
        <p14:creationId xmlns:p14="http://schemas.microsoft.com/office/powerpoint/2010/main" xmlns="" val="11979374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25</a:t>
            </a:fld>
            <a:endParaRPr lang="en-US"/>
          </a:p>
        </p:txBody>
      </p:sp>
      <p:sp>
        <p:nvSpPr>
          <p:cNvPr id="5" name="TextBox 4"/>
          <p:cNvSpPr txBox="1"/>
          <p:nvPr/>
        </p:nvSpPr>
        <p:spPr>
          <a:xfrm>
            <a:off x="152400" y="152400"/>
            <a:ext cx="8686800" cy="4524315"/>
          </a:xfrm>
          <a:prstGeom prst="rect">
            <a:avLst/>
          </a:prstGeom>
          <a:noFill/>
        </p:spPr>
        <p:txBody>
          <a:bodyPr wrap="square" rtlCol="0">
            <a:spAutoFit/>
          </a:bodyPr>
          <a:lstStyle/>
          <a:p>
            <a:pPr marL="457200" indent="-457200">
              <a:buFont typeface="Arial" pitchFamily="34" charset="0"/>
              <a:buChar char="•"/>
            </a:pPr>
            <a:r>
              <a:rPr lang="en-US" sz="2400" b="1" dirty="0"/>
              <a:t>Since faster moving air tends to rise in the atmosphere, the downwind, curved surface ends up with a low-pressure pocket just above </a:t>
            </a:r>
            <a:r>
              <a:rPr lang="en-US" sz="2400" b="1" dirty="0" smtClean="0"/>
              <a:t>it</a:t>
            </a:r>
          </a:p>
          <a:p>
            <a:pPr marL="457200" indent="-457200">
              <a:buFont typeface="Arial" pitchFamily="34" charset="0"/>
              <a:buChar char="•"/>
            </a:pPr>
            <a:r>
              <a:rPr lang="en-US" sz="2400" b="1" dirty="0" smtClean="0"/>
              <a:t>The </a:t>
            </a:r>
            <a:r>
              <a:rPr lang="en-US" sz="2400" b="1" dirty="0"/>
              <a:t>low-pressure area sucks the blade in the downwind direction, an effect known as "</a:t>
            </a:r>
            <a:r>
              <a:rPr lang="en-US" sz="2400" b="1" dirty="0" smtClean="0"/>
              <a:t>lift“</a:t>
            </a:r>
          </a:p>
          <a:p>
            <a:pPr marL="457200" indent="-457200">
              <a:buFont typeface="Arial" pitchFamily="34" charset="0"/>
              <a:buChar char="•"/>
            </a:pPr>
            <a:r>
              <a:rPr lang="en-US" sz="2400" b="1" dirty="0" smtClean="0"/>
              <a:t>On </a:t>
            </a:r>
            <a:r>
              <a:rPr lang="en-US" sz="2400" b="1" dirty="0"/>
              <a:t>the upwind side of the blade, the wind is moving slower and creating an area of higher pressure that pushes on the blade, trying to slow it </a:t>
            </a:r>
            <a:r>
              <a:rPr lang="en-US" sz="2400" b="1" dirty="0" smtClean="0"/>
              <a:t>down</a:t>
            </a:r>
          </a:p>
          <a:p>
            <a:pPr marL="457200" indent="-457200">
              <a:buFont typeface="Arial" pitchFamily="34" charset="0"/>
              <a:buChar char="•"/>
            </a:pPr>
            <a:r>
              <a:rPr lang="en-US" sz="2400" b="1" dirty="0" smtClean="0"/>
              <a:t>Like </a:t>
            </a:r>
            <a:r>
              <a:rPr lang="en-US" sz="2400" b="1" dirty="0"/>
              <a:t>in the design of an airplane wing, a high lift-to-drag ratio is essential in designing an efficient turbine </a:t>
            </a:r>
            <a:r>
              <a:rPr lang="en-US" sz="2400" b="1" dirty="0" smtClean="0"/>
              <a:t>blade</a:t>
            </a:r>
          </a:p>
          <a:p>
            <a:pPr marL="457200" indent="-457200">
              <a:buFont typeface="Arial" pitchFamily="34" charset="0"/>
              <a:buChar char="•"/>
            </a:pPr>
            <a:r>
              <a:rPr lang="en-US" sz="2400" b="1" dirty="0" smtClean="0"/>
              <a:t>Turbine </a:t>
            </a:r>
            <a:r>
              <a:rPr lang="en-US" sz="2400" b="1" dirty="0"/>
              <a:t>blades are twisted so they can always present an angle that </a:t>
            </a:r>
            <a:r>
              <a:rPr lang="en-US" sz="2400" b="1" dirty="0" smtClean="0"/>
              <a:t>takes advantage </a:t>
            </a:r>
            <a:r>
              <a:rPr lang="en-US" sz="2400" b="1" dirty="0"/>
              <a:t>of the ideal lift-to-drag force </a:t>
            </a:r>
            <a:r>
              <a:rPr lang="en-US" sz="2400" b="1" dirty="0" smtClean="0"/>
              <a:t>ratio</a:t>
            </a:r>
            <a:endParaRPr lang="en-US" sz="2400" b="1" dirty="0"/>
          </a:p>
        </p:txBody>
      </p:sp>
    </p:spTree>
    <p:extLst>
      <p:ext uri="{BB962C8B-B14F-4D97-AF65-F5344CB8AC3E}">
        <p14:creationId xmlns:p14="http://schemas.microsoft.com/office/powerpoint/2010/main" xmlns="" val="39366245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26</a:t>
            </a:fld>
            <a:endParaRPr lang="en-US"/>
          </a:p>
        </p:txBody>
      </p:sp>
      <p:sp>
        <p:nvSpPr>
          <p:cNvPr id="5" name="TextBox 4"/>
          <p:cNvSpPr txBox="1"/>
          <p:nvPr/>
        </p:nvSpPr>
        <p:spPr>
          <a:xfrm>
            <a:off x="228600" y="152400"/>
            <a:ext cx="8610600" cy="4893647"/>
          </a:xfrm>
          <a:prstGeom prst="rect">
            <a:avLst/>
          </a:prstGeom>
          <a:noFill/>
        </p:spPr>
        <p:txBody>
          <a:bodyPr wrap="square" rtlCol="0">
            <a:spAutoFit/>
          </a:bodyPr>
          <a:lstStyle/>
          <a:p>
            <a:pPr marL="457200" indent="-457200">
              <a:buFont typeface="Arial" pitchFamily="34" charset="0"/>
              <a:buChar char="•"/>
            </a:pPr>
            <a:r>
              <a:rPr lang="en-US" sz="2400" b="1" dirty="0"/>
              <a:t>Aerodynamics is not the only design consideration at play in creating an effective wind </a:t>
            </a:r>
            <a:r>
              <a:rPr lang="en-US" sz="2400" b="1" dirty="0" smtClean="0"/>
              <a:t>turbine</a:t>
            </a:r>
          </a:p>
          <a:p>
            <a:pPr marL="457200" indent="-457200">
              <a:buFont typeface="Arial" pitchFamily="34" charset="0"/>
              <a:buChar char="•"/>
            </a:pPr>
            <a:r>
              <a:rPr lang="en-US" sz="2400" b="1" dirty="0" smtClean="0"/>
              <a:t>Size </a:t>
            </a:r>
            <a:r>
              <a:rPr lang="en-US" sz="2400" b="1" dirty="0"/>
              <a:t>matters -- the longer the turbine blades (and therefore the greater the diameter of the rotor), the more energy a turbine can capture from the wind and the greater the electricity-generating </a:t>
            </a:r>
            <a:r>
              <a:rPr lang="en-US" sz="2400" b="1" dirty="0" smtClean="0"/>
              <a:t>capacity</a:t>
            </a:r>
          </a:p>
          <a:p>
            <a:pPr marL="457200" indent="-457200">
              <a:buFont typeface="Arial" pitchFamily="34" charset="0"/>
              <a:buChar char="•"/>
            </a:pPr>
            <a:r>
              <a:rPr lang="en-US" sz="2400" b="1" dirty="0" smtClean="0"/>
              <a:t>Generally </a:t>
            </a:r>
            <a:r>
              <a:rPr lang="en-US" sz="2400" b="1" dirty="0"/>
              <a:t>speaking, doubling the rotor diameter produces a four-fold increase in energy </a:t>
            </a:r>
            <a:r>
              <a:rPr lang="en-US" sz="2400" b="1" dirty="0" smtClean="0"/>
              <a:t>output</a:t>
            </a:r>
          </a:p>
          <a:p>
            <a:pPr marL="457200" indent="-457200">
              <a:buFont typeface="Arial" pitchFamily="34" charset="0"/>
              <a:buChar char="•"/>
            </a:pPr>
            <a:r>
              <a:rPr lang="en-US" sz="2400" b="1" dirty="0" smtClean="0"/>
              <a:t>In </a:t>
            </a:r>
            <a:r>
              <a:rPr lang="en-US" sz="2400" b="1" dirty="0"/>
              <a:t>some cases, however, in a lower-wind-speed area, a smaller-diameter rotor can end up producing more energy than a larger rotor because with a smaller setup, it takes less wind power to spin the smaller generator, so the turbine can be running at full capacity almost all the </a:t>
            </a:r>
            <a:r>
              <a:rPr lang="en-US" sz="2400" b="1" dirty="0" smtClean="0"/>
              <a:t>time</a:t>
            </a:r>
          </a:p>
        </p:txBody>
      </p:sp>
    </p:spTree>
    <p:extLst>
      <p:ext uri="{BB962C8B-B14F-4D97-AF65-F5344CB8AC3E}">
        <p14:creationId xmlns:p14="http://schemas.microsoft.com/office/powerpoint/2010/main" xmlns="" val="357628728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27</a:t>
            </a:fld>
            <a:endParaRPr lang="en-US"/>
          </a:p>
        </p:txBody>
      </p:sp>
      <p:sp>
        <p:nvSpPr>
          <p:cNvPr id="5" name="TextBox 4"/>
          <p:cNvSpPr txBox="1"/>
          <p:nvPr/>
        </p:nvSpPr>
        <p:spPr>
          <a:xfrm>
            <a:off x="533400" y="228600"/>
            <a:ext cx="8382000" cy="3046988"/>
          </a:xfrm>
          <a:prstGeom prst="rect">
            <a:avLst/>
          </a:prstGeom>
          <a:noFill/>
        </p:spPr>
        <p:txBody>
          <a:bodyPr wrap="square" rtlCol="0">
            <a:spAutoFit/>
          </a:bodyPr>
          <a:lstStyle/>
          <a:p>
            <a:pPr marL="457200" indent="-457200">
              <a:buFont typeface="Arial" pitchFamily="34" charset="0"/>
              <a:buChar char="•"/>
            </a:pPr>
            <a:r>
              <a:rPr lang="en-US" sz="2400" b="1" dirty="0"/>
              <a:t>Tower height is a major factor in production capacity, as well. The higher the turbine, the more energy it can capture because wind speeds increase with elevation increase -- ground friction and ground-level objects interrupt the flow of the wind. Scientists estimate a 12 percent increase in wind speed with each doubling of elevation. </a:t>
            </a:r>
          </a:p>
          <a:p>
            <a:pPr marL="457200" indent="-457200">
              <a:buFont typeface="Arial" pitchFamily="34" charset="0"/>
              <a:buChar char="•"/>
            </a:pPr>
            <a:endParaRPr lang="en-US" sz="2400" b="1" dirty="0"/>
          </a:p>
          <a:p>
            <a:pPr marL="457200" indent="-457200">
              <a:buFont typeface="Arial" pitchFamily="34" charset="0"/>
              <a:buChar char="•"/>
            </a:pPr>
            <a:endParaRPr lang="en-US" sz="2400" b="1" dirty="0"/>
          </a:p>
        </p:txBody>
      </p:sp>
    </p:spTree>
    <p:extLst>
      <p:ext uri="{BB962C8B-B14F-4D97-AF65-F5344CB8AC3E}">
        <p14:creationId xmlns:p14="http://schemas.microsoft.com/office/powerpoint/2010/main" xmlns="" val="102125630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28</a:t>
            </a:fld>
            <a:endParaRPr lang="en-US"/>
          </a:p>
        </p:txBody>
      </p:sp>
      <p:sp>
        <p:nvSpPr>
          <p:cNvPr id="5" name="TextBox 4"/>
          <p:cNvSpPr txBox="1"/>
          <p:nvPr/>
        </p:nvSpPr>
        <p:spPr>
          <a:xfrm>
            <a:off x="152400" y="228600"/>
            <a:ext cx="8686800" cy="4524315"/>
          </a:xfrm>
          <a:prstGeom prst="rect">
            <a:avLst/>
          </a:prstGeom>
          <a:noFill/>
        </p:spPr>
        <p:txBody>
          <a:bodyPr wrap="square" rtlCol="0">
            <a:spAutoFit/>
          </a:bodyPr>
          <a:lstStyle/>
          <a:p>
            <a:pPr marL="342900" indent="-342900">
              <a:buFont typeface="Arial" pitchFamily="34" charset="0"/>
              <a:buChar char="•"/>
            </a:pPr>
            <a:r>
              <a:rPr lang="en-US" sz="2400" b="1" dirty="0">
                <a:solidFill>
                  <a:srgbClr val="FF0000"/>
                </a:solidFill>
              </a:rPr>
              <a:t>Calculating Power</a:t>
            </a:r>
          </a:p>
          <a:p>
            <a:pPr marL="342900" indent="-342900">
              <a:buFont typeface="Arial" pitchFamily="34" charset="0"/>
              <a:buChar char="•"/>
            </a:pPr>
            <a:r>
              <a:rPr lang="en-US" sz="2400" b="1" dirty="0"/>
              <a:t>To calculate the amount of power a turbine can actually generate from the wind, you need to know the wind speed at the turbine site and the turbine power </a:t>
            </a:r>
            <a:r>
              <a:rPr lang="en-US" sz="2400" b="1" dirty="0" smtClean="0"/>
              <a:t>rating</a:t>
            </a:r>
          </a:p>
          <a:p>
            <a:pPr marL="342900" indent="-342900">
              <a:buFont typeface="Arial" pitchFamily="34" charset="0"/>
              <a:buChar char="•"/>
            </a:pPr>
            <a:r>
              <a:rPr lang="en-US" sz="2400" b="1" dirty="0" smtClean="0"/>
              <a:t>Most </a:t>
            </a:r>
            <a:r>
              <a:rPr lang="en-US" sz="2400" b="1" dirty="0"/>
              <a:t>large turbines produce their maximum power at wind speeds around 15 meters per second (33 </a:t>
            </a:r>
            <a:r>
              <a:rPr lang="en-US" sz="2400" b="1" dirty="0" smtClean="0"/>
              <a:t>mph)</a:t>
            </a:r>
          </a:p>
          <a:p>
            <a:pPr marL="342900" indent="-342900">
              <a:buFont typeface="Arial" pitchFamily="34" charset="0"/>
              <a:buChar char="•"/>
            </a:pPr>
            <a:r>
              <a:rPr lang="en-US" sz="2400" b="1" dirty="0" smtClean="0"/>
              <a:t>Considering </a:t>
            </a:r>
            <a:r>
              <a:rPr lang="en-US" sz="2400" b="1" dirty="0"/>
              <a:t>steady wind speeds, it's the diameter of the rotor that determines how much energy a turbine can </a:t>
            </a:r>
            <a:r>
              <a:rPr lang="en-US" sz="2400" b="1" dirty="0" smtClean="0"/>
              <a:t>generate</a:t>
            </a:r>
          </a:p>
          <a:p>
            <a:pPr marL="342900" indent="-342900">
              <a:buFont typeface="Arial" pitchFamily="34" charset="0"/>
              <a:buChar char="•"/>
            </a:pPr>
            <a:r>
              <a:rPr lang="en-US" sz="2400" b="1" dirty="0" smtClean="0"/>
              <a:t>Keep </a:t>
            </a:r>
            <a:r>
              <a:rPr lang="en-US" sz="2400" b="1" dirty="0"/>
              <a:t>in mind that as a rotor diameter increases, the height of the tower increases as well, which means more access to faster </a:t>
            </a:r>
            <a:r>
              <a:rPr lang="en-US" sz="2400" b="1" dirty="0" smtClean="0"/>
              <a:t>winds</a:t>
            </a:r>
            <a:endParaRPr lang="en-US" sz="2400" b="1" dirty="0"/>
          </a:p>
          <a:p>
            <a:pPr marL="342900" indent="-342900">
              <a:buFont typeface="Arial" pitchFamily="34" charset="0"/>
              <a:buChar char="•"/>
            </a:pPr>
            <a:endParaRPr lang="en-US" sz="2400" b="1" dirty="0"/>
          </a:p>
        </p:txBody>
      </p:sp>
    </p:spTree>
    <p:extLst>
      <p:ext uri="{BB962C8B-B14F-4D97-AF65-F5344CB8AC3E}">
        <p14:creationId xmlns:p14="http://schemas.microsoft.com/office/powerpoint/2010/main" xmlns="" val="377517649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29</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xmlns="" val="4203442922"/>
              </p:ext>
            </p:extLst>
          </p:nvPr>
        </p:nvGraphicFramePr>
        <p:xfrm>
          <a:off x="2590800" y="457200"/>
          <a:ext cx="2540000" cy="3652520"/>
        </p:xfrm>
        <a:graphic>
          <a:graphicData uri="http://schemas.openxmlformats.org/drawingml/2006/table">
            <a:tbl>
              <a:tblPr firstRow="1" firstCol="1" bandRow="1">
                <a:tableStyleId>{5C22544A-7EE6-4342-B048-85BDC9FD1C3A}</a:tableStyleId>
              </a:tblPr>
              <a:tblGrid>
                <a:gridCol w="1270000"/>
                <a:gridCol w="1270000"/>
              </a:tblGrid>
              <a:tr h="0">
                <a:tc gridSpan="2">
                  <a:txBody>
                    <a:bodyPr/>
                    <a:lstStyle/>
                    <a:p>
                      <a:pPr marL="0" marR="0" algn="ctr">
                        <a:lnSpc>
                          <a:spcPct val="115000"/>
                        </a:lnSpc>
                        <a:spcBef>
                          <a:spcPts val="0"/>
                        </a:spcBef>
                        <a:spcAft>
                          <a:spcPts val="1000"/>
                        </a:spcAft>
                      </a:pPr>
                      <a:r>
                        <a:rPr lang="en-US" sz="1100" dirty="0">
                          <a:effectLst/>
                        </a:rPr>
                        <a:t>Rotor Size and Maximum Power Output </a:t>
                      </a:r>
                      <a:endParaRPr lang="en-US" sz="1100" dirty="0">
                        <a:effectLst/>
                        <a:latin typeface="Calibri"/>
                        <a:ea typeface="Calibri"/>
                        <a:cs typeface="Times New Roman"/>
                      </a:endParaRPr>
                    </a:p>
                  </a:txBody>
                  <a:tcPr marL="19050" marR="19050" marT="19050" marB="19050" anchor="ctr"/>
                </a:tc>
                <a:tc hMerge="1">
                  <a:txBody>
                    <a:bodyPr/>
                    <a:lstStyle/>
                    <a:p>
                      <a:endParaRPr lang="en-US"/>
                    </a:p>
                  </a:txBody>
                  <a:tcPr/>
                </a:tc>
              </a:tr>
              <a:tr h="0">
                <a:tc>
                  <a:txBody>
                    <a:bodyPr/>
                    <a:lstStyle/>
                    <a:p>
                      <a:pPr marL="0" marR="0" algn="ctr">
                        <a:lnSpc>
                          <a:spcPct val="115000"/>
                        </a:lnSpc>
                        <a:spcBef>
                          <a:spcPts val="0"/>
                        </a:spcBef>
                        <a:spcAft>
                          <a:spcPts val="1000"/>
                        </a:spcAft>
                      </a:pPr>
                      <a:r>
                        <a:rPr lang="en-US" sz="1100">
                          <a:effectLst/>
                        </a:rPr>
                        <a:t>Rotor Diameter (meters) </a:t>
                      </a:r>
                      <a:endParaRPr lang="en-US" sz="1100">
                        <a:effectLst/>
                        <a:latin typeface="Calibri"/>
                        <a:ea typeface="Calibri"/>
                        <a:cs typeface="Times New Roman"/>
                      </a:endParaRPr>
                    </a:p>
                  </a:txBody>
                  <a:tcPr marL="19050" marR="19050" marT="19050" marB="19050" anchor="ctr"/>
                </a:tc>
                <a:tc>
                  <a:txBody>
                    <a:bodyPr/>
                    <a:lstStyle/>
                    <a:p>
                      <a:pPr marL="0" marR="0" algn="ctr">
                        <a:lnSpc>
                          <a:spcPct val="115000"/>
                        </a:lnSpc>
                        <a:spcBef>
                          <a:spcPts val="0"/>
                        </a:spcBef>
                        <a:spcAft>
                          <a:spcPts val="1000"/>
                        </a:spcAft>
                      </a:pPr>
                      <a:r>
                        <a:rPr lang="en-US" sz="1100">
                          <a:effectLst/>
                        </a:rPr>
                        <a:t>Power Output (kW) </a:t>
                      </a:r>
                      <a:endParaRPr lang="en-US" sz="1100">
                        <a:effectLst/>
                        <a:latin typeface="Calibri"/>
                        <a:ea typeface="Calibri"/>
                        <a:cs typeface="Times New Roman"/>
                      </a:endParaRPr>
                    </a:p>
                  </a:txBody>
                  <a:tcPr marL="19050" marR="19050" marT="19050" marB="19050" anchor="ctr"/>
                </a:tc>
              </a:tr>
              <a:tr h="0">
                <a:tc>
                  <a:txBody>
                    <a:bodyPr/>
                    <a:lstStyle/>
                    <a:p>
                      <a:pPr marL="0" marR="0" algn="ctr">
                        <a:lnSpc>
                          <a:spcPct val="115000"/>
                        </a:lnSpc>
                        <a:spcBef>
                          <a:spcPts val="0"/>
                        </a:spcBef>
                        <a:spcAft>
                          <a:spcPts val="1000"/>
                        </a:spcAft>
                      </a:pPr>
                      <a:r>
                        <a:rPr lang="en-US" sz="1100">
                          <a:effectLst/>
                        </a:rPr>
                        <a:t>10 </a:t>
                      </a:r>
                      <a:endParaRPr lang="en-US" sz="1100">
                        <a:effectLst/>
                        <a:latin typeface="Calibri"/>
                        <a:ea typeface="Calibri"/>
                        <a:cs typeface="Times New Roman"/>
                      </a:endParaRPr>
                    </a:p>
                  </a:txBody>
                  <a:tcPr marL="19050" marR="19050" marT="19050" marB="19050" anchor="ctr"/>
                </a:tc>
                <a:tc>
                  <a:txBody>
                    <a:bodyPr/>
                    <a:lstStyle/>
                    <a:p>
                      <a:pPr marL="0" marR="0" algn="ctr">
                        <a:lnSpc>
                          <a:spcPct val="115000"/>
                        </a:lnSpc>
                        <a:spcBef>
                          <a:spcPts val="0"/>
                        </a:spcBef>
                        <a:spcAft>
                          <a:spcPts val="1000"/>
                        </a:spcAft>
                      </a:pPr>
                      <a:r>
                        <a:rPr lang="en-US" sz="1100">
                          <a:effectLst/>
                        </a:rPr>
                        <a:t>25 </a:t>
                      </a:r>
                      <a:endParaRPr lang="en-US" sz="1100">
                        <a:effectLst/>
                        <a:latin typeface="Calibri"/>
                        <a:ea typeface="Calibri"/>
                        <a:cs typeface="Times New Roman"/>
                      </a:endParaRPr>
                    </a:p>
                  </a:txBody>
                  <a:tcPr marL="19050" marR="19050" marT="19050" marB="19050" anchor="ctr"/>
                </a:tc>
              </a:tr>
              <a:tr h="0">
                <a:tc>
                  <a:txBody>
                    <a:bodyPr/>
                    <a:lstStyle/>
                    <a:p>
                      <a:pPr marL="0" marR="0" algn="ctr">
                        <a:lnSpc>
                          <a:spcPct val="115000"/>
                        </a:lnSpc>
                        <a:spcBef>
                          <a:spcPts val="0"/>
                        </a:spcBef>
                        <a:spcAft>
                          <a:spcPts val="1000"/>
                        </a:spcAft>
                      </a:pPr>
                      <a:r>
                        <a:rPr lang="en-US" sz="1100">
                          <a:effectLst/>
                        </a:rPr>
                        <a:t>17 </a:t>
                      </a:r>
                      <a:endParaRPr lang="en-US" sz="1100">
                        <a:effectLst/>
                        <a:latin typeface="Calibri"/>
                        <a:ea typeface="Calibri"/>
                        <a:cs typeface="Times New Roman"/>
                      </a:endParaRPr>
                    </a:p>
                  </a:txBody>
                  <a:tcPr marL="19050" marR="19050" marT="19050" marB="19050" anchor="ctr"/>
                </a:tc>
                <a:tc>
                  <a:txBody>
                    <a:bodyPr/>
                    <a:lstStyle/>
                    <a:p>
                      <a:pPr marL="0" marR="0" algn="ctr">
                        <a:lnSpc>
                          <a:spcPct val="115000"/>
                        </a:lnSpc>
                        <a:spcBef>
                          <a:spcPts val="0"/>
                        </a:spcBef>
                        <a:spcAft>
                          <a:spcPts val="1000"/>
                        </a:spcAft>
                      </a:pPr>
                      <a:r>
                        <a:rPr lang="en-US" sz="1100">
                          <a:effectLst/>
                        </a:rPr>
                        <a:t>100 </a:t>
                      </a:r>
                      <a:endParaRPr lang="en-US" sz="1100">
                        <a:effectLst/>
                        <a:latin typeface="Calibri"/>
                        <a:ea typeface="Calibri"/>
                        <a:cs typeface="Times New Roman"/>
                      </a:endParaRPr>
                    </a:p>
                  </a:txBody>
                  <a:tcPr marL="19050" marR="19050" marT="19050" marB="19050" anchor="ctr"/>
                </a:tc>
              </a:tr>
              <a:tr h="0">
                <a:tc>
                  <a:txBody>
                    <a:bodyPr/>
                    <a:lstStyle/>
                    <a:p>
                      <a:pPr marL="0" marR="0" algn="ctr">
                        <a:lnSpc>
                          <a:spcPct val="115000"/>
                        </a:lnSpc>
                        <a:spcBef>
                          <a:spcPts val="0"/>
                        </a:spcBef>
                        <a:spcAft>
                          <a:spcPts val="1000"/>
                        </a:spcAft>
                      </a:pPr>
                      <a:r>
                        <a:rPr lang="en-US" sz="1100">
                          <a:effectLst/>
                        </a:rPr>
                        <a:t>27 </a:t>
                      </a:r>
                      <a:endParaRPr lang="en-US" sz="1100">
                        <a:effectLst/>
                        <a:latin typeface="Calibri"/>
                        <a:ea typeface="Calibri"/>
                        <a:cs typeface="Times New Roman"/>
                      </a:endParaRPr>
                    </a:p>
                  </a:txBody>
                  <a:tcPr marL="19050" marR="19050" marT="19050" marB="19050" anchor="ctr"/>
                </a:tc>
                <a:tc>
                  <a:txBody>
                    <a:bodyPr/>
                    <a:lstStyle/>
                    <a:p>
                      <a:pPr marL="0" marR="0" algn="ctr">
                        <a:lnSpc>
                          <a:spcPct val="115000"/>
                        </a:lnSpc>
                        <a:spcBef>
                          <a:spcPts val="0"/>
                        </a:spcBef>
                        <a:spcAft>
                          <a:spcPts val="1000"/>
                        </a:spcAft>
                      </a:pPr>
                      <a:r>
                        <a:rPr lang="en-US" sz="1100">
                          <a:effectLst/>
                        </a:rPr>
                        <a:t>225 </a:t>
                      </a:r>
                      <a:endParaRPr lang="en-US" sz="1100">
                        <a:effectLst/>
                        <a:latin typeface="Calibri"/>
                        <a:ea typeface="Calibri"/>
                        <a:cs typeface="Times New Roman"/>
                      </a:endParaRPr>
                    </a:p>
                  </a:txBody>
                  <a:tcPr marL="19050" marR="19050" marT="19050" marB="19050" anchor="ctr"/>
                </a:tc>
              </a:tr>
              <a:tr h="0">
                <a:tc>
                  <a:txBody>
                    <a:bodyPr/>
                    <a:lstStyle/>
                    <a:p>
                      <a:pPr marL="0" marR="0" algn="ctr">
                        <a:lnSpc>
                          <a:spcPct val="115000"/>
                        </a:lnSpc>
                        <a:spcBef>
                          <a:spcPts val="0"/>
                        </a:spcBef>
                        <a:spcAft>
                          <a:spcPts val="1000"/>
                        </a:spcAft>
                      </a:pPr>
                      <a:r>
                        <a:rPr lang="en-US" sz="1100">
                          <a:effectLst/>
                        </a:rPr>
                        <a:t>33 </a:t>
                      </a:r>
                      <a:endParaRPr lang="en-US" sz="1100">
                        <a:effectLst/>
                        <a:latin typeface="Calibri"/>
                        <a:ea typeface="Calibri"/>
                        <a:cs typeface="Times New Roman"/>
                      </a:endParaRPr>
                    </a:p>
                  </a:txBody>
                  <a:tcPr marL="19050" marR="19050" marT="19050" marB="19050" anchor="ctr"/>
                </a:tc>
                <a:tc>
                  <a:txBody>
                    <a:bodyPr/>
                    <a:lstStyle/>
                    <a:p>
                      <a:pPr marL="0" marR="0" algn="ctr">
                        <a:lnSpc>
                          <a:spcPct val="115000"/>
                        </a:lnSpc>
                        <a:spcBef>
                          <a:spcPts val="0"/>
                        </a:spcBef>
                        <a:spcAft>
                          <a:spcPts val="1000"/>
                        </a:spcAft>
                      </a:pPr>
                      <a:r>
                        <a:rPr lang="en-US" sz="1100">
                          <a:effectLst/>
                        </a:rPr>
                        <a:t>300 </a:t>
                      </a:r>
                      <a:endParaRPr lang="en-US" sz="1100">
                        <a:effectLst/>
                        <a:latin typeface="Calibri"/>
                        <a:ea typeface="Calibri"/>
                        <a:cs typeface="Times New Roman"/>
                      </a:endParaRPr>
                    </a:p>
                  </a:txBody>
                  <a:tcPr marL="19050" marR="19050" marT="19050" marB="19050" anchor="ctr"/>
                </a:tc>
              </a:tr>
              <a:tr h="0">
                <a:tc>
                  <a:txBody>
                    <a:bodyPr/>
                    <a:lstStyle/>
                    <a:p>
                      <a:pPr marL="0" marR="0" algn="ctr">
                        <a:lnSpc>
                          <a:spcPct val="115000"/>
                        </a:lnSpc>
                        <a:spcBef>
                          <a:spcPts val="0"/>
                        </a:spcBef>
                        <a:spcAft>
                          <a:spcPts val="1000"/>
                        </a:spcAft>
                      </a:pPr>
                      <a:r>
                        <a:rPr lang="en-US" sz="1100">
                          <a:effectLst/>
                        </a:rPr>
                        <a:t>40 </a:t>
                      </a:r>
                      <a:endParaRPr lang="en-US" sz="1100">
                        <a:effectLst/>
                        <a:latin typeface="Calibri"/>
                        <a:ea typeface="Calibri"/>
                        <a:cs typeface="Times New Roman"/>
                      </a:endParaRPr>
                    </a:p>
                  </a:txBody>
                  <a:tcPr marL="19050" marR="19050" marT="19050" marB="19050" anchor="ctr"/>
                </a:tc>
                <a:tc>
                  <a:txBody>
                    <a:bodyPr/>
                    <a:lstStyle/>
                    <a:p>
                      <a:pPr marL="0" marR="0" algn="ctr">
                        <a:lnSpc>
                          <a:spcPct val="115000"/>
                        </a:lnSpc>
                        <a:spcBef>
                          <a:spcPts val="0"/>
                        </a:spcBef>
                        <a:spcAft>
                          <a:spcPts val="1000"/>
                        </a:spcAft>
                      </a:pPr>
                      <a:r>
                        <a:rPr lang="en-US" sz="1100">
                          <a:effectLst/>
                        </a:rPr>
                        <a:t>500 </a:t>
                      </a:r>
                      <a:endParaRPr lang="en-US" sz="1100">
                        <a:effectLst/>
                        <a:latin typeface="Calibri"/>
                        <a:ea typeface="Calibri"/>
                        <a:cs typeface="Times New Roman"/>
                      </a:endParaRPr>
                    </a:p>
                  </a:txBody>
                  <a:tcPr marL="19050" marR="19050" marT="19050" marB="19050" anchor="ctr"/>
                </a:tc>
              </a:tr>
              <a:tr h="0">
                <a:tc>
                  <a:txBody>
                    <a:bodyPr/>
                    <a:lstStyle/>
                    <a:p>
                      <a:pPr marL="0" marR="0" algn="ctr">
                        <a:lnSpc>
                          <a:spcPct val="115000"/>
                        </a:lnSpc>
                        <a:spcBef>
                          <a:spcPts val="0"/>
                        </a:spcBef>
                        <a:spcAft>
                          <a:spcPts val="1000"/>
                        </a:spcAft>
                      </a:pPr>
                      <a:r>
                        <a:rPr lang="en-US" sz="1100">
                          <a:effectLst/>
                        </a:rPr>
                        <a:t>44 </a:t>
                      </a:r>
                      <a:endParaRPr lang="en-US" sz="1100">
                        <a:effectLst/>
                        <a:latin typeface="Calibri"/>
                        <a:ea typeface="Calibri"/>
                        <a:cs typeface="Times New Roman"/>
                      </a:endParaRPr>
                    </a:p>
                  </a:txBody>
                  <a:tcPr marL="19050" marR="19050" marT="19050" marB="19050" anchor="ctr"/>
                </a:tc>
                <a:tc>
                  <a:txBody>
                    <a:bodyPr/>
                    <a:lstStyle/>
                    <a:p>
                      <a:pPr marL="0" marR="0" algn="ctr">
                        <a:lnSpc>
                          <a:spcPct val="115000"/>
                        </a:lnSpc>
                        <a:spcBef>
                          <a:spcPts val="0"/>
                        </a:spcBef>
                        <a:spcAft>
                          <a:spcPts val="1000"/>
                        </a:spcAft>
                      </a:pPr>
                      <a:r>
                        <a:rPr lang="en-US" sz="1100">
                          <a:effectLst/>
                        </a:rPr>
                        <a:t>600 </a:t>
                      </a:r>
                      <a:endParaRPr lang="en-US" sz="1100">
                        <a:effectLst/>
                        <a:latin typeface="Calibri"/>
                        <a:ea typeface="Calibri"/>
                        <a:cs typeface="Times New Roman"/>
                      </a:endParaRPr>
                    </a:p>
                  </a:txBody>
                  <a:tcPr marL="19050" marR="19050" marT="19050" marB="19050" anchor="ctr"/>
                </a:tc>
              </a:tr>
              <a:tr h="0">
                <a:tc>
                  <a:txBody>
                    <a:bodyPr/>
                    <a:lstStyle/>
                    <a:p>
                      <a:pPr marL="0" marR="0" algn="ctr">
                        <a:lnSpc>
                          <a:spcPct val="115000"/>
                        </a:lnSpc>
                        <a:spcBef>
                          <a:spcPts val="0"/>
                        </a:spcBef>
                        <a:spcAft>
                          <a:spcPts val="1000"/>
                        </a:spcAft>
                      </a:pPr>
                      <a:r>
                        <a:rPr lang="en-US" sz="1100">
                          <a:effectLst/>
                        </a:rPr>
                        <a:t>48 </a:t>
                      </a:r>
                      <a:endParaRPr lang="en-US" sz="1100">
                        <a:effectLst/>
                        <a:latin typeface="Calibri"/>
                        <a:ea typeface="Calibri"/>
                        <a:cs typeface="Times New Roman"/>
                      </a:endParaRPr>
                    </a:p>
                  </a:txBody>
                  <a:tcPr marL="19050" marR="19050" marT="19050" marB="19050" anchor="ctr"/>
                </a:tc>
                <a:tc>
                  <a:txBody>
                    <a:bodyPr/>
                    <a:lstStyle/>
                    <a:p>
                      <a:pPr marL="0" marR="0" algn="ctr">
                        <a:lnSpc>
                          <a:spcPct val="115000"/>
                        </a:lnSpc>
                        <a:spcBef>
                          <a:spcPts val="0"/>
                        </a:spcBef>
                        <a:spcAft>
                          <a:spcPts val="1000"/>
                        </a:spcAft>
                      </a:pPr>
                      <a:r>
                        <a:rPr lang="en-US" sz="1100">
                          <a:effectLst/>
                        </a:rPr>
                        <a:t>750 </a:t>
                      </a:r>
                      <a:endParaRPr lang="en-US" sz="1100">
                        <a:effectLst/>
                        <a:latin typeface="Calibri"/>
                        <a:ea typeface="Calibri"/>
                        <a:cs typeface="Times New Roman"/>
                      </a:endParaRPr>
                    </a:p>
                  </a:txBody>
                  <a:tcPr marL="19050" marR="19050" marT="19050" marB="19050" anchor="ctr"/>
                </a:tc>
              </a:tr>
              <a:tr h="0">
                <a:tc>
                  <a:txBody>
                    <a:bodyPr/>
                    <a:lstStyle/>
                    <a:p>
                      <a:pPr marL="0" marR="0" algn="ctr">
                        <a:lnSpc>
                          <a:spcPct val="115000"/>
                        </a:lnSpc>
                        <a:spcBef>
                          <a:spcPts val="0"/>
                        </a:spcBef>
                        <a:spcAft>
                          <a:spcPts val="1000"/>
                        </a:spcAft>
                      </a:pPr>
                      <a:r>
                        <a:rPr lang="en-US" sz="1100">
                          <a:effectLst/>
                        </a:rPr>
                        <a:t>54 </a:t>
                      </a:r>
                      <a:endParaRPr lang="en-US" sz="1100">
                        <a:effectLst/>
                        <a:latin typeface="Calibri"/>
                        <a:ea typeface="Calibri"/>
                        <a:cs typeface="Times New Roman"/>
                      </a:endParaRPr>
                    </a:p>
                  </a:txBody>
                  <a:tcPr marL="19050" marR="19050" marT="19050" marB="19050" anchor="ctr"/>
                </a:tc>
                <a:tc>
                  <a:txBody>
                    <a:bodyPr/>
                    <a:lstStyle/>
                    <a:p>
                      <a:pPr marL="0" marR="0" algn="ctr">
                        <a:lnSpc>
                          <a:spcPct val="115000"/>
                        </a:lnSpc>
                        <a:spcBef>
                          <a:spcPts val="0"/>
                        </a:spcBef>
                        <a:spcAft>
                          <a:spcPts val="1000"/>
                        </a:spcAft>
                      </a:pPr>
                      <a:r>
                        <a:rPr lang="en-US" sz="1100">
                          <a:effectLst/>
                        </a:rPr>
                        <a:t>1000 </a:t>
                      </a:r>
                      <a:endParaRPr lang="en-US" sz="1100">
                        <a:effectLst/>
                        <a:latin typeface="Calibri"/>
                        <a:ea typeface="Calibri"/>
                        <a:cs typeface="Times New Roman"/>
                      </a:endParaRPr>
                    </a:p>
                  </a:txBody>
                  <a:tcPr marL="19050" marR="19050" marT="19050" marB="19050" anchor="ctr"/>
                </a:tc>
              </a:tr>
              <a:tr h="0">
                <a:tc>
                  <a:txBody>
                    <a:bodyPr/>
                    <a:lstStyle/>
                    <a:p>
                      <a:pPr marL="0" marR="0" algn="ctr">
                        <a:lnSpc>
                          <a:spcPct val="115000"/>
                        </a:lnSpc>
                        <a:spcBef>
                          <a:spcPts val="0"/>
                        </a:spcBef>
                        <a:spcAft>
                          <a:spcPts val="1000"/>
                        </a:spcAft>
                      </a:pPr>
                      <a:r>
                        <a:rPr lang="en-US" sz="1100">
                          <a:effectLst/>
                        </a:rPr>
                        <a:t>64 </a:t>
                      </a:r>
                      <a:endParaRPr lang="en-US" sz="1100">
                        <a:effectLst/>
                        <a:latin typeface="Calibri"/>
                        <a:ea typeface="Calibri"/>
                        <a:cs typeface="Times New Roman"/>
                      </a:endParaRPr>
                    </a:p>
                  </a:txBody>
                  <a:tcPr marL="19050" marR="19050" marT="19050" marB="19050" anchor="ctr"/>
                </a:tc>
                <a:tc>
                  <a:txBody>
                    <a:bodyPr/>
                    <a:lstStyle/>
                    <a:p>
                      <a:pPr marL="0" marR="0" algn="ctr">
                        <a:lnSpc>
                          <a:spcPct val="115000"/>
                        </a:lnSpc>
                        <a:spcBef>
                          <a:spcPts val="0"/>
                        </a:spcBef>
                        <a:spcAft>
                          <a:spcPts val="1000"/>
                        </a:spcAft>
                      </a:pPr>
                      <a:r>
                        <a:rPr lang="en-US" sz="1100">
                          <a:effectLst/>
                        </a:rPr>
                        <a:t>1500 </a:t>
                      </a:r>
                      <a:endParaRPr lang="en-US" sz="1100">
                        <a:effectLst/>
                        <a:latin typeface="Calibri"/>
                        <a:ea typeface="Calibri"/>
                        <a:cs typeface="Times New Roman"/>
                      </a:endParaRPr>
                    </a:p>
                  </a:txBody>
                  <a:tcPr marL="19050" marR="19050" marT="19050" marB="19050" anchor="ctr"/>
                </a:tc>
              </a:tr>
              <a:tr h="0">
                <a:tc>
                  <a:txBody>
                    <a:bodyPr/>
                    <a:lstStyle/>
                    <a:p>
                      <a:pPr marL="0" marR="0" algn="ctr">
                        <a:lnSpc>
                          <a:spcPct val="115000"/>
                        </a:lnSpc>
                        <a:spcBef>
                          <a:spcPts val="0"/>
                        </a:spcBef>
                        <a:spcAft>
                          <a:spcPts val="1000"/>
                        </a:spcAft>
                      </a:pPr>
                      <a:r>
                        <a:rPr lang="en-US" sz="1100">
                          <a:effectLst/>
                        </a:rPr>
                        <a:t>72 </a:t>
                      </a:r>
                      <a:endParaRPr lang="en-US" sz="1100">
                        <a:effectLst/>
                        <a:latin typeface="Calibri"/>
                        <a:ea typeface="Calibri"/>
                        <a:cs typeface="Times New Roman"/>
                      </a:endParaRPr>
                    </a:p>
                  </a:txBody>
                  <a:tcPr marL="19050" marR="19050" marT="19050" marB="19050" anchor="ctr"/>
                </a:tc>
                <a:tc>
                  <a:txBody>
                    <a:bodyPr/>
                    <a:lstStyle/>
                    <a:p>
                      <a:pPr marL="0" marR="0" algn="ctr">
                        <a:lnSpc>
                          <a:spcPct val="115000"/>
                        </a:lnSpc>
                        <a:spcBef>
                          <a:spcPts val="0"/>
                        </a:spcBef>
                        <a:spcAft>
                          <a:spcPts val="1000"/>
                        </a:spcAft>
                      </a:pPr>
                      <a:r>
                        <a:rPr lang="en-US" sz="1100">
                          <a:effectLst/>
                        </a:rPr>
                        <a:t>2000 </a:t>
                      </a:r>
                      <a:endParaRPr lang="en-US" sz="1100">
                        <a:effectLst/>
                        <a:latin typeface="Calibri"/>
                        <a:ea typeface="Calibri"/>
                        <a:cs typeface="Times New Roman"/>
                      </a:endParaRPr>
                    </a:p>
                  </a:txBody>
                  <a:tcPr marL="19050" marR="19050" marT="19050" marB="19050" anchor="ctr"/>
                </a:tc>
              </a:tr>
              <a:tr h="0">
                <a:tc>
                  <a:txBody>
                    <a:bodyPr/>
                    <a:lstStyle/>
                    <a:p>
                      <a:pPr marL="0" marR="0" algn="ctr">
                        <a:lnSpc>
                          <a:spcPct val="115000"/>
                        </a:lnSpc>
                        <a:spcBef>
                          <a:spcPts val="0"/>
                        </a:spcBef>
                        <a:spcAft>
                          <a:spcPts val="1000"/>
                        </a:spcAft>
                      </a:pPr>
                      <a:r>
                        <a:rPr lang="en-US" sz="1100">
                          <a:effectLst/>
                        </a:rPr>
                        <a:t>80 </a:t>
                      </a:r>
                      <a:endParaRPr lang="en-US" sz="1100">
                        <a:effectLst/>
                        <a:latin typeface="Calibri"/>
                        <a:ea typeface="Calibri"/>
                        <a:cs typeface="Times New Roman"/>
                      </a:endParaRPr>
                    </a:p>
                  </a:txBody>
                  <a:tcPr marL="19050" marR="19050" marT="19050" marB="19050" anchor="ctr"/>
                </a:tc>
                <a:tc>
                  <a:txBody>
                    <a:bodyPr/>
                    <a:lstStyle/>
                    <a:p>
                      <a:pPr marL="0" marR="0" algn="ctr">
                        <a:lnSpc>
                          <a:spcPct val="115000"/>
                        </a:lnSpc>
                        <a:spcBef>
                          <a:spcPts val="0"/>
                        </a:spcBef>
                        <a:spcAft>
                          <a:spcPts val="1000"/>
                        </a:spcAft>
                      </a:pPr>
                      <a:r>
                        <a:rPr lang="en-US" sz="1100">
                          <a:effectLst/>
                        </a:rPr>
                        <a:t>2500 </a:t>
                      </a:r>
                      <a:endParaRPr lang="en-US" sz="1100">
                        <a:effectLst/>
                        <a:latin typeface="Calibri"/>
                        <a:ea typeface="Calibri"/>
                        <a:cs typeface="Times New Roman"/>
                      </a:endParaRPr>
                    </a:p>
                  </a:txBody>
                  <a:tcPr marL="19050" marR="19050" marT="19050" marB="19050" anchor="ctr"/>
                </a:tc>
              </a:tr>
              <a:tr h="0">
                <a:tc gridSpan="2">
                  <a:txBody>
                    <a:bodyPr/>
                    <a:lstStyle/>
                    <a:p>
                      <a:pPr marL="0" marR="0" algn="ctr">
                        <a:lnSpc>
                          <a:spcPct val="115000"/>
                        </a:lnSpc>
                        <a:spcBef>
                          <a:spcPts val="0"/>
                        </a:spcBef>
                        <a:spcAft>
                          <a:spcPts val="1000"/>
                        </a:spcAft>
                      </a:pPr>
                      <a:r>
                        <a:rPr lang="en-US" sz="1100" dirty="0">
                          <a:effectLst/>
                        </a:rPr>
                        <a:t>Sources: Danish Wind Industry Association, American Wind </a:t>
                      </a:r>
                      <a:r>
                        <a:rPr lang="en-US" sz="1100" dirty="0" err="1" smtClean="0">
                          <a:effectLst/>
                        </a:rPr>
                        <a:t>Ener</a:t>
                      </a:r>
                      <a:r>
                        <a:rPr lang="en-US" sz="1100" dirty="0" smtClean="0">
                          <a:effectLst/>
                        </a:rPr>
                        <a:t> </a:t>
                      </a:r>
                      <a:r>
                        <a:rPr lang="en-US" sz="1100" dirty="0" err="1" smtClean="0">
                          <a:effectLst/>
                        </a:rPr>
                        <a:t>gy</a:t>
                      </a:r>
                      <a:r>
                        <a:rPr lang="en-US" sz="1100" dirty="0" smtClean="0">
                          <a:effectLst/>
                        </a:rPr>
                        <a:t> </a:t>
                      </a:r>
                      <a:r>
                        <a:rPr lang="en-US" sz="1100" dirty="0">
                          <a:effectLst/>
                        </a:rPr>
                        <a:t>Association</a:t>
                      </a:r>
                      <a:endParaRPr lang="en-US" sz="1100" dirty="0">
                        <a:effectLst/>
                        <a:latin typeface="Calibri"/>
                        <a:ea typeface="Calibri"/>
                        <a:cs typeface="Times New Roman"/>
                      </a:endParaRPr>
                    </a:p>
                  </a:txBody>
                  <a:tcPr marL="19050" marR="19050" marT="19050" marB="19050" anchor="ctr"/>
                </a:tc>
                <a:tc hMerge="1">
                  <a:txBody>
                    <a:bodyPr/>
                    <a:lstStyle/>
                    <a:p>
                      <a:endParaRPr lang="en-US"/>
                    </a:p>
                  </a:txBody>
                  <a:tcPr/>
                </a:tc>
              </a:tr>
            </a:tbl>
          </a:graphicData>
        </a:graphic>
      </p:graphicFrame>
    </p:spTree>
    <p:extLst>
      <p:ext uri="{BB962C8B-B14F-4D97-AF65-F5344CB8AC3E}">
        <p14:creationId xmlns:p14="http://schemas.microsoft.com/office/powerpoint/2010/main" xmlns="" val="6148591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3</a:t>
            </a:fld>
            <a:endParaRPr lang="en-US"/>
          </a:p>
        </p:txBody>
      </p:sp>
      <p:sp>
        <p:nvSpPr>
          <p:cNvPr id="5" name="TextBox 4"/>
          <p:cNvSpPr txBox="1"/>
          <p:nvPr/>
        </p:nvSpPr>
        <p:spPr>
          <a:xfrm>
            <a:off x="381000" y="304800"/>
            <a:ext cx="8305800" cy="6740307"/>
          </a:xfrm>
          <a:prstGeom prst="rect">
            <a:avLst/>
          </a:prstGeom>
          <a:noFill/>
        </p:spPr>
        <p:txBody>
          <a:bodyPr wrap="square" rtlCol="0">
            <a:spAutoFit/>
          </a:bodyPr>
          <a:lstStyle/>
          <a:p>
            <a:pPr marL="457200" indent="-457200">
              <a:buFont typeface="Arial" pitchFamily="34" charset="0"/>
              <a:buChar char="•"/>
            </a:pPr>
            <a:r>
              <a:rPr lang="en-US" sz="2400" b="1" dirty="0"/>
              <a:t>As a general rule, economic wind generators require </a:t>
            </a:r>
            <a:r>
              <a:rPr lang="en-US" sz="2400" b="1" dirty="0" err="1"/>
              <a:t>windspeed</a:t>
            </a:r>
            <a:r>
              <a:rPr lang="en-US" sz="2400" b="1" dirty="0"/>
              <a:t> of 10 mph (16 km/h) or </a:t>
            </a:r>
            <a:r>
              <a:rPr lang="en-US" sz="2400" b="1" dirty="0" smtClean="0"/>
              <a:t>greater</a:t>
            </a:r>
          </a:p>
          <a:p>
            <a:pPr marL="457200" indent="-457200">
              <a:buFont typeface="Arial" pitchFamily="34" charset="0"/>
              <a:buChar char="•"/>
            </a:pPr>
            <a:r>
              <a:rPr lang="en-US" sz="2400" b="1" dirty="0" smtClean="0"/>
              <a:t>An </a:t>
            </a:r>
            <a:r>
              <a:rPr lang="en-US" sz="2400" b="1" dirty="0"/>
              <a:t>ideal location would have a near constant flow of non-turbulent wind throughout the year, with a minimum likelihood of sudden powerful bursts of </a:t>
            </a:r>
            <a:r>
              <a:rPr lang="en-US" sz="2400" b="1" dirty="0" smtClean="0"/>
              <a:t>wind</a:t>
            </a:r>
          </a:p>
          <a:p>
            <a:pPr marL="457200" indent="-457200">
              <a:buFont typeface="Arial" pitchFamily="34" charset="0"/>
              <a:buChar char="•"/>
            </a:pPr>
            <a:r>
              <a:rPr lang="en-US" sz="2400" b="1" dirty="0" smtClean="0"/>
              <a:t>An </a:t>
            </a:r>
            <a:r>
              <a:rPr lang="en-US" sz="2400" b="1" dirty="0"/>
              <a:t>important factor of turbine siting is also access to local demand or transmission </a:t>
            </a:r>
            <a:r>
              <a:rPr lang="en-US" sz="2400" b="1" dirty="0" smtClean="0"/>
              <a:t>capacity</a:t>
            </a:r>
            <a:endParaRPr lang="en-US" sz="2400" b="1" dirty="0"/>
          </a:p>
          <a:p>
            <a:pPr marL="457200" indent="-457200">
              <a:buFont typeface="Arial" pitchFamily="34" charset="0"/>
              <a:buChar char="•"/>
            </a:pPr>
            <a:r>
              <a:rPr lang="en-US" sz="2400" b="1" dirty="0"/>
              <a:t>Usually sites are screened on the basis of a wind atlas, and validated with wind </a:t>
            </a:r>
            <a:r>
              <a:rPr lang="en-US" sz="2400" b="1" dirty="0" smtClean="0"/>
              <a:t>measurements</a:t>
            </a:r>
          </a:p>
          <a:p>
            <a:pPr marL="457200" indent="-457200">
              <a:buFont typeface="Arial" pitchFamily="34" charset="0"/>
              <a:buChar char="•"/>
            </a:pPr>
            <a:r>
              <a:rPr lang="en-US" sz="2400" b="1" dirty="0" smtClean="0"/>
              <a:t>Meteorological </a:t>
            </a:r>
            <a:r>
              <a:rPr lang="en-US" sz="2400" b="1" dirty="0"/>
              <a:t>wind data alone is usually not sufficient for accurate siting of a large wind power </a:t>
            </a:r>
            <a:r>
              <a:rPr lang="en-US" sz="2400" b="1" dirty="0" smtClean="0"/>
              <a:t>project</a:t>
            </a:r>
          </a:p>
          <a:p>
            <a:pPr marL="457200" indent="-457200">
              <a:buFont typeface="Arial" pitchFamily="34" charset="0"/>
              <a:buChar char="•"/>
            </a:pPr>
            <a:r>
              <a:rPr lang="en-US" sz="2400" b="1" dirty="0" smtClean="0"/>
              <a:t>Collection </a:t>
            </a:r>
            <a:r>
              <a:rPr lang="en-US" sz="2400" b="1" dirty="0"/>
              <a:t>of site specific data for wind speed and direction is crucial to determining site </a:t>
            </a:r>
            <a:r>
              <a:rPr lang="en-US" sz="2400" b="1" dirty="0" err="1" smtClean="0"/>
              <a:t>potentialin</a:t>
            </a:r>
            <a:r>
              <a:rPr lang="en-US" sz="2400" b="1" dirty="0" smtClean="0"/>
              <a:t> </a:t>
            </a:r>
            <a:r>
              <a:rPr lang="en-US" sz="2400" b="1" dirty="0"/>
              <a:t>order to finance the </a:t>
            </a:r>
            <a:r>
              <a:rPr lang="en-US" sz="2400" b="1" dirty="0" smtClean="0"/>
              <a:t>project</a:t>
            </a:r>
          </a:p>
          <a:p>
            <a:pPr marL="457200" indent="-457200">
              <a:buFont typeface="Arial" pitchFamily="34" charset="0"/>
              <a:buChar char="•"/>
            </a:pPr>
            <a:r>
              <a:rPr lang="en-US" sz="2400" b="1" dirty="0" smtClean="0"/>
              <a:t>Local </a:t>
            </a:r>
            <a:r>
              <a:rPr lang="en-US" sz="2400" b="1" dirty="0"/>
              <a:t>winds are often monitored for a year or more, and detailed wind maps constructed before wind generators are </a:t>
            </a:r>
            <a:r>
              <a:rPr lang="en-US" sz="2400" b="1" dirty="0" smtClean="0"/>
              <a:t>installed</a:t>
            </a:r>
            <a:endParaRPr lang="en-US" sz="2400" b="1" dirty="0"/>
          </a:p>
          <a:p>
            <a:pPr marL="457200" indent="-457200">
              <a:buFont typeface="Arial" pitchFamily="34" charset="0"/>
              <a:buChar char="•"/>
            </a:pPr>
            <a:endParaRPr lang="en-US" sz="2400" b="1" dirty="0"/>
          </a:p>
        </p:txBody>
      </p:sp>
    </p:spTree>
    <p:extLst>
      <p:ext uri="{BB962C8B-B14F-4D97-AF65-F5344CB8AC3E}">
        <p14:creationId xmlns:p14="http://schemas.microsoft.com/office/powerpoint/2010/main" xmlns="" val="33585963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30</a:t>
            </a:fld>
            <a:endParaRPr lang="en-US"/>
          </a:p>
        </p:txBody>
      </p:sp>
      <p:sp>
        <p:nvSpPr>
          <p:cNvPr id="5" name="TextBox 4"/>
          <p:cNvSpPr txBox="1"/>
          <p:nvPr/>
        </p:nvSpPr>
        <p:spPr>
          <a:xfrm>
            <a:off x="304800" y="228600"/>
            <a:ext cx="8458200" cy="5632311"/>
          </a:xfrm>
          <a:prstGeom prst="rect">
            <a:avLst/>
          </a:prstGeom>
          <a:noFill/>
        </p:spPr>
        <p:txBody>
          <a:bodyPr wrap="square" rtlCol="0">
            <a:spAutoFit/>
          </a:bodyPr>
          <a:lstStyle/>
          <a:p>
            <a:pPr marL="342900" indent="-342900">
              <a:buFont typeface="Arial" pitchFamily="34" charset="0"/>
              <a:buChar char="•"/>
            </a:pPr>
            <a:r>
              <a:rPr lang="en-US" sz="2400" b="1" dirty="0"/>
              <a:t>At 33 mph, most large turbines generate their rated power capacity, and at 45 mph (20 meters per second), most large turbines shut </a:t>
            </a:r>
            <a:r>
              <a:rPr lang="en-US" sz="2400" b="1" dirty="0" smtClean="0"/>
              <a:t>down</a:t>
            </a:r>
          </a:p>
          <a:p>
            <a:pPr marL="342900" indent="-342900">
              <a:buFont typeface="Arial" pitchFamily="34" charset="0"/>
              <a:buChar char="•"/>
            </a:pPr>
            <a:r>
              <a:rPr lang="en-US" sz="2400" b="1" dirty="0" smtClean="0"/>
              <a:t>There </a:t>
            </a:r>
            <a:r>
              <a:rPr lang="en-US" sz="2400" b="1" dirty="0"/>
              <a:t>are a number of safety systems that can turn off a turbine if wind speeds threaten the structure, including a remarkably simple vibration sensor used in some turbines that basically consists of a metal ball attached to a chain, poised on a tiny </a:t>
            </a:r>
            <a:r>
              <a:rPr lang="en-US" sz="2400" b="1" dirty="0" smtClean="0"/>
              <a:t>pedestal</a:t>
            </a:r>
          </a:p>
          <a:p>
            <a:pPr marL="342900" indent="-342900">
              <a:buFont typeface="Arial" pitchFamily="34" charset="0"/>
              <a:buChar char="•"/>
            </a:pPr>
            <a:r>
              <a:rPr lang="en-US" sz="2400" b="1" dirty="0" smtClean="0"/>
              <a:t>If </a:t>
            </a:r>
            <a:r>
              <a:rPr lang="en-US" sz="2400" b="1" dirty="0"/>
              <a:t>the turbine starts vibrating above a certain threshold, the ball falls off the pedestal, pulling on the chain and triggering a shut </a:t>
            </a:r>
            <a:r>
              <a:rPr lang="en-US" sz="2400" b="1" dirty="0" smtClean="0"/>
              <a:t>down</a:t>
            </a:r>
          </a:p>
          <a:p>
            <a:pPr marL="342900" indent="-342900">
              <a:buFont typeface="Arial" pitchFamily="34" charset="0"/>
              <a:buChar char="•"/>
            </a:pPr>
            <a:r>
              <a:rPr lang="en-US" sz="2400" b="1" dirty="0" smtClean="0"/>
              <a:t>Probably </a:t>
            </a:r>
            <a:r>
              <a:rPr lang="en-US" sz="2400" b="1" dirty="0"/>
              <a:t>the most commonly activated safety system in a turbine is the "braking" system, which is triggered by above-threshold wind </a:t>
            </a:r>
            <a:r>
              <a:rPr lang="en-US" sz="2400" b="1" dirty="0" smtClean="0"/>
              <a:t>speeds</a:t>
            </a:r>
          </a:p>
          <a:p>
            <a:pPr marL="457200" indent="-457200">
              <a:buFont typeface="Arial" pitchFamily="34" charset="0"/>
              <a:buChar char="•"/>
            </a:pPr>
            <a:endParaRPr lang="en-US" sz="2400" b="1" dirty="0"/>
          </a:p>
        </p:txBody>
      </p:sp>
    </p:spTree>
    <p:extLst>
      <p:ext uri="{BB962C8B-B14F-4D97-AF65-F5344CB8AC3E}">
        <p14:creationId xmlns:p14="http://schemas.microsoft.com/office/powerpoint/2010/main" xmlns="" val="322657065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31</a:t>
            </a:fld>
            <a:endParaRPr lang="en-US"/>
          </a:p>
        </p:txBody>
      </p:sp>
      <p:sp>
        <p:nvSpPr>
          <p:cNvPr id="5" name="TextBox 4"/>
          <p:cNvSpPr txBox="1"/>
          <p:nvPr/>
        </p:nvSpPr>
        <p:spPr>
          <a:xfrm>
            <a:off x="533400" y="381000"/>
            <a:ext cx="8077200" cy="5632311"/>
          </a:xfrm>
          <a:prstGeom prst="rect">
            <a:avLst/>
          </a:prstGeom>
          <a:noFill/>
        </p:spPr>
        <p:txBody>
          <a:bodyPr wrap="square" rtlCol="0">
            <a:spAutoFit/>
          </a:bodyPr>
          <a:lstStyle/>
          <a:p>
            <a:pPr marL="457200" indent="-457200">
              <a:buFont typeface="Arial" pitchFamily="34" charset="0"/>
              <a:buChar char="•"/>
            </a:pPr>
            <a:r>
              <a:rPr lang="en-US" sz="2400" b="1" dirty="0"/>
              <a:t>These setups use a power-control system that essentially hits the brakes when wind speeds get too high and then "release the brakes" when the wind is back below 45 </a:t>
            </a:r>
            <a:r>
              <a:rPr lang="en-US" sz="2400" b="1" dirty="0" smtClean="0"/>
              <a:t>mph</a:t>
            </a:r>
          </a:p>
          <a:p>
            <a:pPr marL="457200" indent="-457200">
              <a:buFont typeface="Arial" pitchFamily="34" charset="0"/>
              <a:buChar char="•"/>
            </a:pPr>
            <a:r>
              <a:rPr lang="en-US" sz="2400" b="1" dirty="0" smtClean="0"/>
              <a:t>Modern </a:t>
            </a:r>
            <a:r>
              <a:rPr lang="en-US" sz="2400" b="1" dirty="0"/>
              <a:t>large-turbine designs use several different types of braking </a:t>
            </a:r>
            <a:r>
              <a:rPr lang="en-US" sz="2400" b="1" dirty="0" smtClean="0"/>
              <a:t>system</a:t>
            </a:r>
          </a:p>
          <a:p>
            <a:pPr marL="914400" lvl="1" indent="-457200">
              <a:buFont typeface="Arial" pitchFamily="34" charset="0"/>
              <a:buChar char="•"/>
            </a:pPr>
            <a:r>
              <a:rPr lang="en-US" sz="2400" b="1" dirty="0" smtClean="0"/>
              <a:t>Pitch </a:t>
            </a:r>
            <a:r>
              <a:rPr lang="en-US" sz="2400" b="1" dirty="0"/>
              <a:t>control - The turbine's electronic controller monitors the turbine's power </a:t>
            </a:r>
            <a:r>
              <a:rPr lang="en-US" sz="2400" b="1" dirty="0" smtClean="0"/>
              <a:t>output</a:t>
            </a:r>
          </a:p>
          <a:p>
            <a:pPr marL="914400" lvl="1" indent="-457200">
              <a:buFont typeface="Arial" pitchFamily="34" charset="0"/>
              <a:buChar char="•"/>
            </a:pPr>
            <a:r>
              <a:rPr lang="en-US" sz="2400" b="1" dirty="0" smtClean="0"/>
              <a:t>At </a:t>
            </a:r>
            <a:r>
              <a:rPr lang="en-US" sz="2400" b="1" dirty="0"/>
              <a:t>wind speeds over 45 mph, the power output will be too high, at which point the controller tells the blades to alter their pitch so that they become unaligned with the </a:t>
            </a:r>
            <a:r>
              <a:rPr lang="en-US" sz="2400" b="1" dirty="0" smtClean="0"/>
              <a:t>wind</a:t>
            </a:r>
          </a:p>
          <a:p>
            <a:pPr marL="914400" lvl="1" indent="-457200">
              <a:buFont typeface="Arial" pitchFamily="34" charset="0"/>
              <a:buChar char="•"/>
            </a:pPr>
            <a:r>
              <a:rPr lang="en-US" sz="2400" b="1" dirty="0" smtClean="0"/>
              <a:t>This </a:t>
            </a:r>
            <a:r>
              <a:rPr lang="en-US" sz="2400" b="1" dirty="0"/>
              <a:t>slows the blades' rotation. Pitch-controlled systems require the blades' mounting angle (on the rotor) to be adjustable.</a:t>
            </a:r>
          </a:p>
          <a:p>
            <a:pPr marL="457200" indent="-457200">
              <a:buFont typeface="Arial" pitchFamily="34" charset="0"/>
              <a:buChar char="•"/>
            </a:pPr>
            <a:endParaRPr lang="en-US" sz="2400" b="1" dirty="0"/>
          </a:p>
        </p:txBody>
      </p:sp>
    </p:spTree>
    <p:extLst>
      <p:ext uri="{BB962C8B-B14F-4D97-AF65-F5344CB8AC3E}">
        <p14:creationId xmlns:p14="http://schemas.microsoft.com/office/powerpoint/2010/main" xmlns="" val="236453592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32</a:t>
            </a:fld>
            <a:endParaRPr lang="en-US"/>
          </a:p>
        </p:txBody>
      </p:sp>
      <p:sp>
        <p:nvSpPr>
          <p:cNvPr id="5" name="TextBox 4"/>
          <p:cNvSpPr txBox="1"/>
          <p:nvPr/>
        </p:nvSpPr>
        <p:spPr>
          <a:xfrm>
            <a:off x="381000" y="228600"/>
            <a:ext cx="8305800" cy="7109639"/>
          </a:xfrm>
          <a:prstGeom prst="rect">
            <a:avLst/>
          </a:prstGeom>
          <a:noFill/>
        </p:spPr>
        <p:txBody>
          <a:bodyPr wrap="square" rtlCol="0">
            <a:spAutoFit/>
          </a:bodyPr>
          <a:lstStyle/>
          <a:p>
            <a:pPr marL="457200" lvl="0" indent="-457200">
              <a:buFont typeface="Arial" pitchFamily="34" charset="0"/>
              <a:buChar char="•"/>
            </a:pPr>
            <a:r>
              <a:rPr lang="en-US" sz="2400" b="1" dirty="0"/>
              <a:t>Passive stall control - The blades are mounted to the rotor at a fixed angle but are designed so that the twists in the blades themselves will apply the brakes once the wind becomes too </a:t>
            </a:r>
            <a:r>
              <a:rPr lang="en-US" sz="2400" b="1" dirty="0" smtClean="0"/>
              <a:t>fast</a:t>
            </a:r>
          </a:p>
          <a:p>
            <a:pPr marL="914400" lvl="1" indent="-457200">
              <a:buFont typeface="Arial" pitchFamily="34" charset="0"/>
              <a:buChar char="•"/>
            </a:pPr>
            <a:r>
              <a:rPr lang="en-US" sz="2400" b="1" dirty="0" smtClean="0"/>
              <a:t>The </a:t>
            </a:r>
            <a:r>
              <a:rPr lang="en-US" sz="2400" b="1" dirty="0"/>
              <a:t>blades are angled so that winds above a certain speed will cause turbulence on the upwind side of the blade, inducing </a:t>
            </a:r>
            <a:r>
              <a:rPr lang="en-US" sz="2400" b="1" dirty="0" smtClean="0"/>
              <a:t>stall</a:t>
            </a:r>
          </a:p>
          <a:p>
            <a:pPr marL="914400" lvl="1" indent="-457200">
              <a:buFont typeface="Arial" pitchFamily="34" charset="0"/>
              <a:buChar char="•"/>
            </a:pPr>
            <a:r>
              <a:rPr lang="en-US" sz="2400" b="1" dirty="0" smtClean="0"/>
              <a:t>Simply </a:t>
            </a:r>
            <a:r>
              <a:rPr lang="en-US" sz="2400" b="1" dirty="0"/>
              <a:t>stated, aerodynamic stall occurs when the blade's angle facing the oncoming wind becomes so steep that it starts to eliminate the force of lift, decreasing the speed of the </a:t>
            </a:r>
            <a:r>
              <a:rPr lang="en-US" sz="2400" b="1" dirty="0" smtClean="0"/>
              <a:t>blades</a:t>
            </a:r>
          </a:p>
          <a:p>
            <a:pPr marL="457200" lvl="0" indent="-457200">
              <a:buFont typeface="Arial" pitchFamily="34" charset="0"/>
              <a:buChar char="•"/>
            </a:pPr>
            <a:r>
              <a:rPr lang="en-US" sz="2400" b="1" dirty="0" smtClean="0"/>
              <a:t>Active </a:t>
            </a:r>
            <a:r>
              <a:rPr lang="en-US" sz="2400" b="1" dirty="0"/>
              <a:t>stall control - The blades in this type of power-control system are </a:t>
            </a:r>
            <a:r>
              <a:rPr lang="en-US" sz="2400" b="1" dirty="0" err="1"/>
              <a:t>pitchable</a:t>
            </a:r>
            <a:r>
              <a:rPr lang="en-US" sz="2400" b="1" dirty="0"/>
              <a:t>, like the blades in a pitch-controlled </a:t>
            </a:r>
            <a:r>
              <a:rPr lang="en-US" sz="2400" b="1" dirty="0" smtClean="0"/>
              <a:t>system</a:t>
            </a:r>
          </a:p>
          <a:p>
            <a:pPr marL="914400" lvl="1" indent="-457200">
              <a:buFont typeface="Arial" pitchFamily="34" charset="0"/>
              <a:buChar char="•"/>
            </a:pPr>
            <a:r>
              <a:rPr lang="en-US" sz="2400" b="1" dirty="0" smtClean="0"/>
              <a:t>An </a:t>
            </a:r>
            <a:r>
              <a:rPr lang="en-US" sz="2400" b="1" dirty="0"/>
              <a:t>active stall system reads the power output the way a pitch-controlled system does, but instead of pitching the blades out of alignment with the wind, it pitches them to produce </a:t>
            </a:r>
            <a:r>
              <a:rPr lang="en-US" sz="2400" b="1" dirty="0" smtClean="0"/>
              <a:t>stall</a:t>
            </a:r>
            <a:endParaRPr lang="en-US" sz="2400" b="1" dirty="0"/>
          </a:p>
          <a:p>
            <a:pPr marL="457200" indent="-457200">
              <a:buFont typeface="Arial" pitchFamily="34" charset="0"/>
              <a:buChar char="•"/>
            </a:pPr>
            <a:endParaRPr lang="en-US" sz="2400" b="1" dirty="0"/>
          </a:p>
        </p:txBody>
      </p:sp>
    </p:spTree>
    <p:extLst>
      <p:ext uri="{BB962C8B-B14F-4D97-AF65-F5344CB8AC3E}">
        <p14:creationId xmlns:p14="http://schemas.microsoft.com/office/powerpoint/2010/main" xmlns="" val="239402101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33</a:t>
            </a:fld>
            <a:endParaRPr lang="en-US"/>
          </a:p>
        </p:txBody>
      </p:sp>
      <p:sp>
        <p:nvSpPr>
          <p:cNvPr id="5" name="TextBox 4"/>
          <p:cNvSpPr txBox="1"/>
          <p:nvPr/>
        </p:nvSpPr>
        <p:spPr>
          <a:xfrm>
            <a:off x="405384" y="228600"/>
            <a:ext cx="8534400" cy="7109639"/>
          </a:xfrm>
          <a:prstGeom prst="rect">
            <a:avLst/>
          </a:prstGeom>
          <a:noFill/>
        </p:spPr>
        <p:txBody>
          <a:bodyPr wrap="square" rtlCol="0">
            <a:spAutoFit/>
          </a:bodyPr>
          <a:lstStyle/>
          <a:p>
            <a:r>
              <a:rPr lang="en-US" sz="2400" b="1" dirty="0">
                <a:solidFill>
                  <a:srgbClr val="FF0000"/>
                </a:solidFill>
              </a:rPr>
              <a:t>Calculation Of Wind Power</a:t>
            </a:r>
            <a:endParaRPr lang="en-US" sz="2400" dirty="0">
              <a:solidFill>
                <a:srgbClr val="FF0000"/>
              </a:solidFill>
            </a:endParaRPr>
          </a:p>
          <a:p>
            <a:r>
              <a:rPr lang="en-US" sz="2400" b="1" dirty="0"/>
              <a:t>Calculate the power of the wind hitting your wind turbine </a:t>
            </a:r>
            <a:r>
              <a:rPr lang="en-US" sz="2400" b="1" dirty="0" smtClean="0"/>
              <a:t>generator</a:t>
            </a:r>
            <a:endParaRPr lang="en-US" sz="2400" dirty="0"/>
          </a:p>
          <a:p>
            <a:endParaRPr lang="en-US" sz="2400" dirty="0"/>
          </a:p>
          <a:p>
            <a:pPr marL="342900" indent="-342900">
              <a:buFont typeface="Arial" pitchFamily="34" charset="0"/>
              <a:buChar char="•"/>
            </a:pPr>
            <a:endParaRPr lang="en-US" sz="2400" b="1" dirty="0"/>
          </a:p>
          <a:p>
            <a:pPr marL="342900" indent="-342900">
              <a:buFont typeface="Arial" pitchFamily="34" charset="0"/>
              <a:buChar char="•"/>
            </a:pPr>
            <a:r>
              <a:rPr lang="en-US" sz="2400" b="1" dirty="0" smtClean="0"/>
              <a:t>1</a:t>
            </a:r>
            <a:r>
              <a:rPr lang="en-US" sz="2400" b="1" dirty="0"/>
              <a:t>) The power output of a wind generator is proportional to the area swept by the rotor - i.e. double the </a:t>
            </a:r>
            <a:r>
              <a:rPr lang="en-US" sz="2400" b="1" i="1" dirty="0"/>
              <a:t>swept area</a:t>
            </a:r>
            <a:r>
              <a:rPr lang="en-US" sz="2400" b="1" dirty="0"/>
              <a:t> and the power output will also </a:t>
            </a:r>
            <a:r>
              <a:rPr lang="en-US" sz="2400" b="1" dirty="0" smtClean="0"/>
              <a:t>double</a:t>
            </a:r>
          </a:p>
          <a:p>
            <a:r>
              <a:rPr lang="en-US" sz="2400" b="1" dirty="0" smtClean="0"/>
              <a:t>2</a:t>
            </a:r>
            <a:r>
              <a:rPr lang="en-US" sz="2400" b="1" dirty="0"/>
              <a:t>) The power output of a wind generator is proportional to the cube of the wind speed - i.e. double the </a:t>
            </a:r>
            <a:r>
              <a:rPr lang="en-US" sz="2400" b="1" i="1" dirty="0"/>
              <a:t>wind speed</a:t>
            </a:r>
            <a:r>
              <a:rPr lang="en-US" sz="2400" b="1" dirty="0"/>
              <a:t> and the power output will increase by a factor of eight (2 x 2 x 2)!</a:t>
            </a:r>
            <a:r>
              <a:rPr lang="en-US" sz="2400" dirty="0"/>
              <a:t/>
            </a:r>
            <a:br>
              <a:rPr lang="en-US" sz="2400" dirty="0"/>
            </a:br>
            <a:endParaRPr lang="en-US" sz="2400" dirty="0" smtClean="0"/>
          </a:p>
          <a:p>
            <a:r>
              <a:rPr lang="en-US" sz="2400" b="1" dirty="0" smtClean="0">
                <a:solidFill>
                  <a:srgbClr val="FF0000"/>
                </a:solidFill>
              </a:rPr>
              <a:t>The </a:t>
            </a:r>
            <a:r>
              <a:rPr lang="en-US" sz="2400" b="1" dirty="0">
                <a:solidFill>
                  <a:srgbClr val="FF0000"/>
                </a:solidFill>
              </a:rPr>
              <a:t>Power of Wind</a:t>
            </a:r>
            <a:endParaRPr lang="en-US" sz="2400" dirty="0">
              <a:solidFill>
                <a:srgbClr val="FF0000"/>
              </a:solidFill>
            </a:endParaRPr>
          </a:p>
          <a:p>
            <a:pPr marL="342900" indent="-342900">
              <a:buFont typeface="Arial" pitchFamily="34" charset="0"/>
              <a:buChar char="•"/>
            </a:pPr>
            <a:r>
              <a:rPr lang="en-US" sz="2400" b="1" dirty="0"/>
              <a:t>Wind is made up of moving air molecules which have mass - though not a </a:t>
            </a:r>
            <a:r>
              <a:rPr lang="en-US" sz="2400" b="1" dirty="0" smtClean="0"/>
              <a:t>lot</a:t>
            </a:r>
          </a:p>
          <a:p>
            <a:pPr marL="342900" indent="-342900">
              <a:buFont typeface="Arial" pitchFamily="34" charset="0"/>
              <a:buChar char="•"/>
            </a:pPr>
            <a:r>
              <a:rPr lang="en-US" sz="2400" b="1" dirty="0" smtClean="0"/>
              <a:t>Any </a:t>
            </a:r>
            <a:r>
              <a:rPr lang="en-US" sz="2400" b="1" dirty="0"/>
              <a:t>moving object with mass carries kinetic energy in an amount which is given by the equation:</a:t>
            </a:r>
          </a:p>
          <a:p>
            <a:r>
              <a:rPr lang="en-US" sz="2400" b="1" dirty="0">
                <a:solidFill>
                  <a:srgbClr val="C00000"/>
                </a:solidFill>
              </a:rPr>
              <a:t>Kinetic Energy = 0.5 x Mass x </a:t>
            </a:r>
            <a:r>
              <a:rPr lang="en-US" sz="2400" b="1" dirty="0" smtClean="0">
                <a:solidFill>
                  <a:srgbClr val="C00000"/>
                </a:solidFill>
              </a:rPr>
              <a:t>Velocity</a:t>
            </a:r>
            <a:r>
              <a:rPr lang="en-US" sz="2400" b="1" baseline="30000" dirty="0" smtClean="0">
                <a:solidFill>
                  <a:srgbClr val="C00000"/>
                </a:solidFill>
              </a:rPr>
              <a:t>2</a:t>
            </a:r>
            <a:r>
              <a:rPr lang="en-US" sz="2400" dirty="0"/>
              <a:t/>
            </a:r>
            <a:br>
              <a:rPr lang="en-US" sz="2400" dirty="0"/>
            </a:br>
            <a:endParaRPr lang="en-US" sz="2400" b="1" dirty="0"/>
          </a:p>
        </p:txBody>
      </p:sp>
    </p:spTree>
    <p:extLst>
      <p:ext uri="{BB962C8B-B14F-4D97-AF65-F5344CB8AC3E}">
        <p14:creationId xmlns:p14="http://schemas.microsoft.com/office/powerpoint/2010/main" xmlns="" val="36384275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34</a:t>
            </a:fld>
            <a:endParaRPr lang="en-US"/>
          </a:p>
        </p:txBody>
      </p:sp>
      <p:sp>
        <p:nvSpPr>
          <p:cNvPr id="5" name="TextBox 4"/>
          <p:cNvSpPr txBox="1"/>
          <p:nvPr/>
        </p:nvSpPr>
        <p:spPr>
          <a:xfrm>
            <a:off x="304800" y="152400"/>
            <a:ext cx="8382000" cy="7109639"/>
          </a:xfrm>
          <a:prstGeom prst="rect">
            <a:avLst/>
          </a:prstGeom>
          <a:noFill/>
        </p:spPr>
        <p:txBody>
          <a:bodyPr wrap="square" rtlCol="0">
            <a:spAutoFit/>
          </a:bodyPr>
          <a:lstStyle/>
          <a:p>
            <a:r>
              <a:rPr lang="en-US" sz="2400" b="1" dirty="0" smtClean="0"/>
              <a:t>The </a:t>
            </a:r>
            <a:r>
              <a:rPr lang="en-US" sz="2400" b="1" dirty="0"/>
              <a:t>Power of Wind</a:t>
            </a:r>
            <a:endParaRPr lang="en-US" sz="2400" dirty="0"/>
          </a:p>
          <a:p>
            <a:pPr marL="342900" indent="-342900">
              <a:buFont typeface="Arial" pitchFamily="34" charset="0"/>
              <a:buChar char="•"/>
            </a:pPr>
            <a:r>
              <a:rPr lang="en-US" sz="2400" b="1" dirty="0"/>
              <a:t>Wind is made up of moving air molecules which have mass - though not a lot. Any moving object with mass carries kinetic energy in an amount which is given by the equation</a:t>
            </a:r>
            <a:r>
              <a:rPr lang="en-US" sz="2400" b="1" dirty="0" smtClean="0"/>
              <a:t>:</a:t>
            </a:r>
          </a:p>
          <a:p>
            <a:endParaRPr lang="en-US" sz="2400" b="1" dirty="0"/>
          </a:p>
          <a:p>
            <a:r>
              <a:rPr lang="en-US" sz="2400" b="1" dirty="0">
                <a:solidFill>
                  <a:srgbClr val="C00000"/>
                </a:solidFill>
              </a:rPr>
              <a:t>Kinetic Energy = 0.5 x Mass x Velocity</a:t>
            </a:r>
            <a:r>
              <a:rPr lang="en-US" sz="2400" b="1" baseline="30000" dirty="0">
                <a:solidFill>
                  <a:srgbClr val="C00000"/>
                </a:solidFill>
              </a:rPr>
              <a:t>2</a:t>
            </a:r>
            <a:endParaRPr lang="en-US" sz="2400" b="1" dirty="0">
              <a:solidFill>
                <a:srgbClr val="C00000"/>
              </a:solidFill>
            </a:endParaRPr>
          </a:p>
          <a:p>
            <a:pPr marL="342900" indent="-342900">
              <a:buFont typeface="Arial" pitchFamily="34" charset="0"/>
              <a:buChar char="•"/>
            </a:pPr>
            <a:r>
              <a:rPr lang="en-US" sz="2400" b="1" dirty="0"/>
              <a:t/>
            </a:r>
            <a:br>
              <a:rPr lang="en-US" sz="2400" b="1" dirty="0"/>
            </a:br>
            <a:r>
              <a:rPr lang="en-US" sz="2400" b="1" dirty="0"/>
              <a:t>where the mass is measured in kg, the velocity in m/s, and the energy is given in </a:t>
            </a:r>
            <a:r>
              <a:rPr lang="en-US" sz="2400" b="1" dirty="0" smtClean="0"/>
              <a:t>joules</a:t>
            </a:r>
          </a:p>
          <a:p>
            <a:pPr marL="342900" indent="-342900">
              <a:buFont typeface="Arial" pitchFamily="34" charset="0"/>
              <a:buChar char="•"/>
            </a:pPr>
            <a:endParaRPr lang="en-US" sz="2400" b="1" dirty="0"/>
          </a:p>
          <a:p>
            <a:pPr marL="342900" indent="-342900">
              <a:buFont typeface="Arial" pitchFamily="34" charset="0"/>
              <a:buChar char="•"/>
            </a:pPr>
            <a:r>
              <a:rPr lang="en-US" sz="2400" b="1" dirty="0" smtClean="0"/>
              <a:t>Air </a:t>
            </a:r>
            <a:r>
              <a:rPr lang="en-US" sz="2400" b="1" dirty="0"/>
              <a:t>has a known density (around 1.23 kg/m</a:t>
            </a:r>
            <a:r>
              <a:rPr lang="en-US" sz="2400" b="1" baseline="30000" dirty="0"/>
              <a:t>3</a:t>
            </a:r>
            <a:r>
              <a:rPr lang="en-US" sz="2400" b="1" dirty="0"/>
              <a:t> at sea level), so the mass of air hitting our wind turbine (which sweeps a known area) each second is given by the following equation:</a:t>
            </a:r>
          </a:p>
          <a:p>
            <a:endParaRPr lang="en-US" sz="2400" b="1" dirty="0" smtClean="0"/>
          </a:p>
          <a:p>
            <a:r>
              <a:rPr lang="en-US" sz="2400" b="1" dirty="0" smtClean="0">
                <a:solidFill>
                  <a:srgbClr val="C00000"/>
                </a:solidFill>
              </a:rPr>
              <a:t>Mass/sec </a:t>
            </a:r>
            <a:r>
              <a:rPr lang="en-US" sz="2400" b="1" dirty="0">
                <a:solidFill>
                  <a:srgbClr val="C00000"/>
                </a:solidFill>
              </a:rPr>
              <a:t>(kg/s) = Velocity (m/s) x Area (m</a:t>
            </a:r>
            <a:r>
              <a:rPr lang="en-US" sz="2400" b="1" baseline="30000" dirty="0">
                <a:solidFill>
                  <a:srgbClr val="C00000"/>
                </a:solidFill>
              </a:rPr>
              <a:t>2</a:t>
            </a:r>
            <a:r>
              <a:rPr lang="en-US" sz="2400" b="1" dirty="0">
                <a:solidFill>
                  <a:srgbClr val="C00000"/>
                </a:solidFill>
              </a:rPr>
              <a:t>) x Density (kg/m</a:t>
            </a:r>
            <a:r>
              <a:rPr lang="en-US" sz="2400" b="1" baseline="30000" dirty="0">
                <a:solidFill>
                  <a:srgbClr val="C00000"/>
                </a:solidFill>
              </a:rPr>
              <a:t>3</a:t>
            </a:r>
            <a:r>
              <a:rPr lang="en-US" sz="2400" b="1" dirty="0">
                <a:solidFill>
                  <a:srgbClr val="C00000"/>
                </a:solidFill>
              </a:rPr>
              <a:t>)</a:t>
            </a:r>
          </a:p>
          <a:p>
            <a:pPr marL="457200" indent="-457200">
              <a:buFont typeface="Arial" pitchFamily="34" charset="0"/>
              <a:buChar char="•"/>
            </a:pPr>
            <a:endParaRPr lang="en-US" sz="2400" b="1" dirty="0" smtClean="0"/>
          </a:p>
          <a:p>
            <a:pPr marL="457200" indent="-457200">
              <a:buFont typeface="Arial" pitchFamily="34" charset="0"/>
              <a:buChar char="•"/>
            </a:pPr>
            <a:r>
              <a:rPr lang="en-US" sz="2400" b="1" dirty="0" smtClean="0"/>
              <a:t>where </a:t>
            </a:r>
            <a:r>
              <a:rPr lang="en-US" sz="2400" b="1" dirty="0"/>
              <a:t>the mass is measured in kg, the velocity in m/s, and the energy is given in joules.</a:t>
            </a:r>
          </a:p>
          <a:p>
            <a:pPr marL="457200" indent="-457200">
              <a:buFont typeface="Arial" pitchFamily="34" charset="0"/>
              <a:buChar char="•"/>
            </a:pPr>
            <a:endParaRPr lang="en-US" sz="2400" b="1" dirty="0"/>
          </a:p>
        </p:txBody>
      </p:sp>
    </p:spTree>
    <p:extLst>
      <p:ext uri="{BB962C8B-B14F-4D97-AF65-F5344CB8AC3E}">
        <p14:creationId xmlns:p14="http://schemas.microsoft.com/office/powerpoint/2010/main" xmlns="" val="45579763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35</a:t>
            </a:fld>
            <a:endParaRPr lang="en-US"/>
          </a:p>
        </p:txBody>
      </p:sp>
      <p:sp>
        <p:nvSpPr>
          <p:cNvPr id="5" name="TextBox 4"/>
          <p:cNvSpPr txBox="1"/>
          <p:nvPr/>
        </p:nvSpPr>
        <p:spPr>
          <a:xfrm>
            <a:off x="304800" y="228600"/>
            <a:ext cx="8382000" cy="6740307"/>
          </a:xfrm>
          <a:prstGeom prst="rect">
            <a:avLst/>
          </a:prstGeom>
          <a:noFill/>
        </p:spPr>
        <p:txBody>
          <a:bodyPr wrap="square" rtlCol="0">
            <a:spAutoFit/>
          </a:bodyPr>
          <a:lstStyle/>
          <a:p>
            <a:pPr marL="342900" indent="-342900">
              <a:buFont typeface="Arial" pitchFamily="34" charset="0"/>
              <a:buChar char="•"/>
            </a:pPr>
            <a:r>
              <a:rPr lang="en-US" sz="2400" b="1" dirty="0" smtClean="0"/>
              <a:t>Air </a:t>
            </a:r>
            <a:r>
              <a:rPr lang="en-US" sz="2400" b="1" dirty="0"/>
              <a:t>has a known density (around 1.23 kg/m</a:t>
            </a:r>
            <a:r>
              <a:rPr lang="en-US" sz="2400" b="1" baseline="30000" dirty="0"/>
              <a:t>3</a:t>
            </a:r>
            <a:r>
              <a:rPr lang="en-US" sz="2400" b="1" dirty="0"/>
              <a:t> at sea level), so the mass of air hitting our wind turbine (which sweeps a known area) each second is given by the following equation:</a:t>
            </a:r>
          </a:p>
          <a:p>
            <a:endParaRPr lang="en-US" sz="2400" b="1" dirty="0" smtClean="0"/>
          </a:p>
          <a:p>
            <a:r>
              <a:rPr lang="en-US" sz="2400" b="1" dirty="0" smtClean="0">
                <a:solidFill>
                  <a:srgbClr val="C00000"/>
                </a:solidFill>
              </a:rPr>
              <a:t>Mass/sec </a:t>
            </a:r>
            <a:r>
              <a:rPr lang="en-US" sz="2400" b="1" dirty="0">
                <a:solidFill>
                  <a:srgbClr val="C00000"/>
                </a:solidFill>
              </a:rPr>
              <a:t>(kg/s) = Velocity (m/s) x Area (m</a:t>
            </a:r>
            <a:r>
              <a:rPr lang="en-US" sz="2400" b="1" baseline="30000" dirty="0">
                <a:solidFill>
                  <a:srgbClr val="C00000"/>
                </a:solidFill>
              </a:rPr>
              <a:t>2</a:t>
            </a:r>
            <a:r>
              <a:rPr lang="en-US" sz="2400" b="1" dirty="0">
                <a:solidFill>
                  <a:srgbClr val="C00000"/>
                </a:solidFill>
              </a:rPr>
              <a:t>) x Density (kg/m</a:t>
            </a:r>
            <a:r>
              <a:rPr lang="en-US" sz="2400" b="1" baseline="30000" dirty="0">
                <a:solidFill>
                  <a:srgbClr val="C00000"/>
                </a:solidFill>
              </a:rPr>
              <a:t>3</a:t>
            </a:r>
            <a:r>
              <a:rPr lang="en-US" sz="2400" b="1" dirty="0">
                <a:solidFill>
                  <a:srgbClr val="C00000"/>
                </a:solidFill>
              </a:rPr>
              <a:t>)</a:t>
            </a:r>
          </a:p>
          <a:p>
            <a:pPr marL="342900" indent="-342900">
              <a:buFont typeface="Arial" pitchFamily="34" charset="0"/>
              <a:buChar char="•"/>
            </a:pPr>
            <a:r>
              <a:rPr lang="en-US" sz="2400" b="1" dirty="0"/>
              <a:t/>
            </a:r>
            <a:br>
              <a:rPr lang="en-US" sz="2400" b="1" dirty="0"/>
            </a:br>
            <a:r>
              <a:rPr lang="en-US" sz="2400" b="1" dirty="0"/>
              <a:t>And therefore, the power (i.e. energy per second) in the wind hitting a wind turbine with a certain swept area is given by simply inserting the </a:t>
            </a:r>
            <a:r>
              <a:rPr lang="en-US" sz="2400" b="1" i="1" dirty="0"/>
              <a:t>mass per second</a:t>
            </a:r>
            <a:r>
              <a:rPr lang="en-US" sz="2400" b="1" dirty="0"/>
              <a:t> calculation into the standard kinetic energy equation given above resulting in the following vital equation</a:t>
            </a:r>
            <a:r>
              <a:rPr lang="en-US" sz="2400" b="1" dirty="0" smtClean="0"/>
              <a:t>:</a:t>
            </a:r>
          </a:p>
          <a:p>
            <a:pPr marL="342900" indent="-342900">
              <a:buFont typeface="Arial" pitchFamily="34" charset="0"/>
              <a:buChar char="•"/>
            </a:pPr>
            <a:endParaRPr lang="en-US" sz="2400" b="1" dirty="0"/>
          </a:p>
          <a:p>
            <a:r>
              <a:rPr lang="en-US" sz="2400" b="1" dirty="0">
                <a:solidFill>
                  <a:srgbClr val="C00000"/>
                </a:solidFill>
              </a:rPr>
              <a:t>Power = 0.5 x Swept Area x Air Density x Velocity</a:t>
            </a:r>
            <a:r>
              <a:rPr lang="en-US" sz="2400" b="1" baseline="30000" dirty="0">
                <a:solidFill>
                  <a:srgbClr val="C00000"/>
                </a:solidFill>
              </a:rPr>
              <a:t>3</a:t>
            </a:r>
            <a:endParaRPr lang="en-US" sz="2400" b="1" dirty="0">
              <a:solidFill>
                <a:srgbClr val="C00000"/>
              </a:solidFill>
            </a:endParaRPr>
          </a:p>
          <a:p>
            <a:pPr marL="342900" indent="-342900">
              <a:buFont typeface="Arial" pitchFamily="34" charset="0"/>
              <a:buChar char="•"/>
            </a:pPr>
            <a:endParaRPr lang="en-US" sz="2400" b="1" dirty="0"/>
          </a:p>
          <a:p>
            <a:pPr marL="342900" indent="-342900">
              <a:buFont typeface="Arial" pitchFamily="34" charset="0"/>
              <a:buChar char="•"/>
            </a:pPr>
            <a:r>
              <a:rPr lang="en-US" sz="2400" b="1" dirty="0" smtClean="0"/>
              <a:t>where </a:t>
            </a:r>
            <a:r>
              <a:rPr lang="en-US" sz="2400" b="1" dirty="0"/>
              <a:t>Power is given in Watts (i.e. joules/second), the Swept area in square </a:t>
            </a:r>
            <a:r>
              <a:rPr lang="en-US" sz="2400" b="1" dirty="0" err="1"/>
              <a:t>metres</a:t>
            </a:r>
            <a:r>
              <a:rPr lang="en-US" sz="2400" b="1" dirty="0"/>
              <a:t>, the Air density in kilograms per cubic </a:t>
            </a:r>
            <a:r>
              <a:rPr lang="en-US" sz="2400" b="1" dirty="0" err="1"/>
              <a:t>metre</a:t>
            </a:r>
            <a:r>
              <a:rPr lang="en-US" sz="2400" b="1" dirty="0"/>
              <a:t>, and the Velocity in </a:t>
            </a:r>
            <a:r>
              <a:rPr lang="en-US" sz="2400" b="1" dirty="0" smtClean="0"/>
              <a:t>meters </a:t>
            </a:r>
            <a:r>
              <a:rPr lang="en-US" sz="2400" b="1" dirty="0"/>
              <a:t>per </a:t>
            </a:r>
            <a:r>
              <a:rPr lang="en-US" sz="2400" b="1" dirty="0" smtClean="0"/>
              <a:t>second</a:t>
            </a:r>
            <a:endParaRPr lang="en-US" sz="2400" b="1" dirty="0"/>
          </a:p>
          <a:p>
            <a:pPr marL="457200" indent="-457200">
              <a:buFont typeface="Arial" pitchFamily="34" charset="0"/>
              <a:buChar char="•"/>
            </a:pPr>
            <a:endParaRPr lang="en-US" sz="2400" b="1" dirty="0"/>
          </a:p>
        </p:txBody>
      </p:sp>
    </p:spTree>
    <p:extLst>
      <p:ext uri="{BB962C8B-B14F-4D97-AF65-F5344CB8AC3E}">
        <p14:creationId xmlns:p14="http://schemas.microsoft.com/office/powerpoint/2010/main" xmlns="" val="55798969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36</a:t>
            </a:fld>
            <a:endParaRPr lang="en-US"/>
          </a:p>
        </p:txBody>
      </p:sp>
      <p:sp>
        <p:nvSpPr>
          <p:cNvPr id="5" name="TextBox 4"/>
          <p:cNvSpPr txBox="1"/>
          <p:nvPr/>
        </p:nvSpPr>
        <p:spPr>
          <a:xfrm>
            <a:off x="490118" y="228600"/>
            <a:ext cx="7391400" cy="461665"/>
          </a:xfrm>
          <a:prstGeom prst="rect">
            <a:avLst/>
          </a:prstGeom>
          <a:noFill/>
        </p:spPr>
        <p:txBody>
          <a:bodyPr wrap="square" rtlCol="0">
            <a:spAutoFit/>
          </a:bodyPr>
          <a:lstStyle/>
          <a:p>
            <a:r>
              <a:rPr lang="en-US" sz="2400" b="1" dirty="0" smtClean="0">
                <a:solidFill>
                  <a:srgbClr val="FF0000"/>
                </a:solidFill>
              </a:rPr>
              <a:t>Betz’ Law</a:t>
            </a:r>
            <a:endParaRPr lang="en-US" sz="2400" b="1" dirty="0">
              <a:solidFill>
                <a:srgbClr val="FF0000"/>
              </a:solidFill>
            </a:endParaRPr>
          </a:p>
        </p:txBody>
      </p:sp>
      <p:sp>
        <p:nvSpPr>
          <p:cNvPr id="6" name="TextBox 5"/>
          <p:cNvSpPr txBox="1"/>
          <p:nvPr/>
        </p:nvSpPr>
        <p:spPr>
          <a:xfrm>
            <a:off x="490118" y="700628"/>
            <a:ext cx="8196682" cy="3046988"/>
          </a:xfrm>
          <a:prstGeom prst="rect">
            <a:avLst/>
          </a:prstGeom>
          <a:noFill/>
        </p:spPr>
        <p:txBody>
          <a:bodyPr wrap="square" rtlCol="0">
            <a:spAutoFit/>
          </a:bodyPr>
          <a:lstStyle/>
          <a:p>
            <a:pPr marL="457200" indent="-457200">
              <a:buFont typeface="Arial" pitchFamily="34" charset="0"/>
              <a:buChar char="•"/>
            </a:pPr>
            <a:r>
              <a:rPr lang="en-US" sz="2400" b="1" dirty="0"/>
              <a:t>Albert Betz was a </a:t>
            </a:r>
            <a:r>
              <a:rPr lang="en-US" sz="2400" b="1" dirty="0" err="1"/>
              <a:t>german</a:t>
            </a:r>
            <a:r>
              <a:rPr lang="en-US" sz="2400" b="1" dirty="0"/>
              <a:t> physicist who in 1919 concluded that no wind turbine can convert more than 16/27 (59.3%) of the kinetic energy of the wind into mechanical energy turning a </a:t>
            </a:r>
            <a:r>
              <a:rPr lang="en-US" sz="2400" b="1" dirty="0" smtClean="0"/>
              <a:t>rotor</a:t>
            </a:r>
          </a:p>
          <a:p>
            <a:pPr marL="457200" indent="-457200">
              <a:buFont typeface="Arial" pitchFamily="34" charset="0"/>
              <a:buChar char="•"/>
            </a:pPr>
            <a:r>
              <a:rPr lang="en-US" sz="2400" b="1" dirty="0" smtClean="0"/>
              <a:t>To </a:t>
            </a:r>
            <a:r>
              <a:rPr lang="en-US" sz="2400" b="1" dirty="0"/>
              <a:t>this day this is known as the Betz Limit or Betz' </a:t>
            </a:r>
            <a:r>
              <a:rPr lang="en-US" sz="2400" b="1" dirty="0" smtClean="0"/>
              <a:t>Law</a:t>
            </a:r>
          </a:p>
          <a:p>
            <a:pPr marL="457200" indent="-457200">
              <a:buFont typeface="Arial" pitchFamily="34" charset="0"/>
              <a:buChar char="•"/>
            </a:pPr>
            <a:r>
              <a:rPr lang="en-US" sz="2400" b="1" dirty="0" smtClean="0"/>
              <a:t>This </a:t>
            </a:r>
            <a:r>
              <a:rPr lang="en-US" sz="2400" b="1" dirty="0"/>
              <a:t>limit has nothing to do with inefficiencies in the generator, but in the very nature of wind turbines themselves.</a:t>
            </a:r>
          </a:p>
        </p:txBody>
      </p:sp>
    </p:spTree>
    <p:extLst>
      <p:ext uri="{BB962C8B-B14F-4D97-AF65-F5344CB8AC3E}">
        <p14:creationId xmlns:p14="http://schemas.microsoft.com/office/powerpoint/2010/main" xmlns="" val="337433424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37</a:t>
            </a:fld>
            <a:endParaRPr lang="en-US"/>
          </a:p>
        </p:txBody>
      </p:sp>
      <p:sp>
        <p:nvSpPr>
          <p:cNvPr id="5" name="Rectangle 4"/>
          <p:cNvSpPr/>
          <p:nvPr/>
        </p:nvSpPr>
        <p:spPr>
          <a:xfrm>
            <a:off x="381000" y="990600"/>
            <a:ext cx="6858000" cy="4524315"/>
          </a:xfrm>
          <a:prstGeom prst="rect">
            <a:avLst/>
          </a:prstGeom>
        </p:spPr>
        <p:txBody>
          <a:bodyPr wrap="square">
            <a:spAutoFit/>
          </a:bodyPr>
          <a:lstStyle/>
          <a:p>
            <a:pPr marL="342900" indent="-342900">
              <a:buFont typeface="Arial" pitchFamily="34" charset="0"/>
              <a:buChar char="•"/>
            </a:pPr>
            <a:r>
              <a:rPr lang="en-US" sz="2400" b="1" dirty="0"/>
              <a:t>Wind turbines extract energy by slowing down the </a:t>
            </a:r>
            <a:r>
              <a:rPr lang="en-US" sz="2400" b="1" dirty="0" smtClean="0"/>
              <a:t>wind</a:t>
            </a:r>
          </a:p>
          <a:p>
            <a:pPr marL="342900" indent="-342900">
              <a:buFont typeface="Arial" pitchFamily="34" charset="0"/>
              <a:buChar char="•"/>
            </a:pPr>
            <a:r>
              <a:rPr lang="en-US" sz="2400" b="1" dirty="0" smtClean="0"/>
              <a:t>For </a:t>
            </a:r>
            <a:r>
              <a:rPr lang="en-US" sz="2400" b="1" dirty="0"/>
              <a:t>a wind turbine to be 100% efficient it would need to stop 100% of the wind - but then the rotor would have to be a solid disk and it would not turn and no kinetic energy would be </a:t>
            </a:r>
            <a:r>
              <a:rPr lang="en-US" sz="2400" b="1" dirty="0" smtClean="0"/>
              <a:t>converted</a:t>
            </a:r>
          </a:p>
          <a:p>
            <a:pPr marL="342900" indent="-342900">
              <a:buFont typeface="Arial" pitchFamily="34" charset="0"/>
              <a:buChar char="•"/>
            </a:pPr>
            <a:r>
              <a:rPr lang="en-US" sz="2400" b="1" dirty="0" smtClean="0"/>
              <a:t>On </a:t>
            </a:r>
            <a:r>
              <a:rPr lang="en-US" sz="2400" b="1" dirty="0"/>
              <a:t>the other extreme, if you had a wind turbine with just one rotor blade, most of the wind passing through the area swept by the turbine blade would miss the blade completely and so the kinetic energy would be kept by the wind.</a:t>
            </a:r>
          </a:p>
        </p:txBody>
      </p:sp>
    </p:spTree>
    <p:extLst>
      <p:ext uri="{BB962C8B-B14F-4D97-AF65-F5344CB8AC3E}">
        <p14:creationId xmlns:p14="http://schemas.microsoft.com/office/powerpoint/2010/main" xmlns="" val="23611474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38</a:t>
            </a:fld>
            <a:endParaRPr lang="en-US"/>
          </a:p>
        </p:txBody>
      </p:sp>
      <p:pic>
        <p:nvPicPr>
          <p:cNvPr id="5" name="Picture 4" descr="Betz Limit and how it affects Wind Turbines"/>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295400" y="381000"/>
            <a:ext cx="6324600" cy="3276600"/>
          </a:xfrm>
          <a:prstGeom prst="rect">
            <a:avLst/>
          </a:prstGeom>
          <a:noFill/>
          <a:ln>
            <a:noFill/>
          </a:ln>
        </p:spPr>
      </p:pic>
    </p:spTree>
    <p:extLst>
      <p:ext uri="{BB962C8B-B14F-4D97-AF65-F5344CB8AC3E}">
        <p14:creationId xmlns:p14="http://schemas.microsoft.com/office/powerpoint/2010/main" xmlns="" val="323289406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39</a:t>
            </a:fld>
            <a:endParaRPr lang="en-US"/>
          </a:p>
        </p:txBody>
      </p:sp>
      <p:sp>
        <p:nvSpPr>
          <p:cNvPr id="5" name="TextBox 4"/>
          <p:cNvSpPr txBox="1"/>
          <p:nvPr/>
        </p:nvSpPr>
        <p:spPr>
          <a:xfrm>
            <a:off x="304800" y="228600"/>
            <a:ext cx="8458200" cy="5262979"/>
          </a:xfrm>
          <a:prstGeom prst="rect">
            <a:avLst/>
          </a:prstGeom>
          <a:noFill/>
        </p:spPr>
        <p:txBody>
          <a:bodyPr wrap="square" rtlCol="0">
            <a:spAutoFit/>
          </a:bodyPr>
          <a:lstStyle/>
          <a:p>
            <a:r>
              <a:rPr lang="en-US" sz="2400" b="1" dirty="0">
                <a:solidFill>
                  <a:srgbClr val="FF0000"/>
                </a:solidFill>
              </a:rPr>
              <a:t>Real World Wind Turbine Power </a:t>
            </a:r>
            <a:r>
              <a:rPr lang="en-US" sz="2400" b="1" dirty="0" smtClean="0">
                <a:solidFill>
                  <a:srgbClr val="FF0000"/>
                </a:solidFill>
              </a:rPr>
              <a:t>Efficiencies</a:t>
            </a:r>
          </a:p>
          <a:p>
            <a:endParaRPr lang="en-US" sz="2400" b="1" dirty="0"/>
          </a:p>
          <a:p>
            <a:pPr marL="342900" indent="-342900">
              <a:buFont typeface="Arial" pitchFamily="34" charset="0"/>
              <a:buChar char="•"/>
            </a:pPr>
            <a:r>
              <a:rPr lang="en-US" sz="2400" b="1" dirty="0"/>
              <a:t>The theoretical maximum power efficiency of </a:t>
            </a:r>
            <a:r>
              <a:rPr lang="en-US" sz="2400" b="1" i="1" dirty="0"/>
              <a:t>any</a:t>
            </a:r>
            <a:r>
              <a:rPr lang="en-US" sz="2400" b="1" dirty="0"/>
              <a:t> design of wind turbine is 0.59 (i.e. no more than 59% of the energy carried by the wind can be extracted by a wind </a:t>
            </a:r>
            <a:r>
              <a:rPr lang="en-US" sz="2400" b="1" dirty="0" smtClean="0"/>
              <a:t>turbine)</a:t>
            </a:r>
          </a:p>
          <a:p>
            <a:pPr marL="342900" indent="-342900">
              <a:buFont typeface="Arial" pitchFamily="34" charset="0"/>
              <a:buChar char="•"/>
            </a:pPr>
            <a:r>
              <a:rPr lang="en-US" sz="2400" b="1" dirty="0" smtClean="0"/>
              <a:t>Once </a:t>
            </a:r>
            <a:r>
              <a:rPr lang="en-US" sz="2400" b="1" dirty="0"/>
              <a:t>you also factor in the engineering requirements of a wind turbine - strength and durability in particular - the real world limit is well below the </a:t>
            </a:r>
            <a:r>
              <a:rPr lang="en-US" sz="2400" b="1" i="1" dirty="0"/>
              <a:t>Betz Limit</a:t>
            </a:r>
            <a:r>
              <a:rPr lang="en-US" sz="2400" b="1" dirty="0"/>
              <a:t> with values of 0.35-0.45 common even in the best designed wind </a:t>
            </a:r>
            <a:r>
              <a:rPr lang="en-US" sz="2400" b="1" dirty="0" smtClean="0"/>
              <a:t>turbines</a:t>
            </a:r>
          </a:p>
          <a:p>
            <a:pPr marL="342900" indent="-342900">
              <a:buFont typeface="Arial" pitchFamily="34" charset="0"/>
              <a:buChar char="•"/>
            </a:pPr>
            <a:r>
              <a:rPr lang="en-US" sz="2400" b="1" dirty="0" smtClean="0"/>
              <a:t>By </a:t>
            </a:r>
            <a:r>
              <a:rPr lang="en-US" sz="2400" b="1" dirty="0"/>
              <a:t>the time you take into account other </a:t>
            </a:r>
            <a:r>
              <a:rPr lang="en-US" sz="2400" b="1" dirty="0" err="1"/>
              <a:t>ineffiencies</a:t>
            </a:r>
            <a:r>
              <a:rPr lang="en-US" sz="2400" b="1" dirty="0"/>
              <a:t> in a complete wind turbine system - e.g. the generator, bearings, power transmission and so on - only 10-30% of the power of the wind is ever actually converted into </a:t>
            </a:r>
            <a:r>
              <a:rPr lang="en-US" sz="2400" b="1" dirty="0" smtClean="0"/>
              <a:t>usable electricity</a:t>
            </a:r>
            <a:r>
              <a:rPr lang="en-US" sz="2400" dirty="0"/>
              <a:t/>
            </a:r>
            <a:br>
              <a:rPr lang="en-US" sz="2400" dirty="0"/>
            </a:br>
            <a:endParaRPr lang="en-US" sz="2400" b="1" dirty="0"/>
          </a:p>
        </p:txBody>
      </p:sp>
    </p:spTree>
    <p:extLst>
      <p:ext uri="{BB962C8B-B14F-4D97-AF65-F5344CB8AC3E}">
        <p14:creationId xmlns:p14="http://schemas.microsoft.com/office/powerpoint/2010/main" xmlns="" val="30775547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4</a:t>
            </a:fld>
            <a:endParaRPr lang="en-US"/>
          </a:p>
        </p:txBody>
      </p:sp>
      <p:sp>
        <p:nvSpPr>
          <p:cNvPr id="5" name="TextBox 4"/>
          <p:cNvSpPr txBox="1"/>
          <p:nvPr/>
        </p:nvSpPr>
        <p:spPr>
          <a:xfrm>
            <a:off x="304800" y="228600"/>
            <a:ext cx="8534400" cy="6001643"/>
          </a:xfrm>
          <a:prstGeom prst="rect">
            <a:avLst/>
          </a:prstGeom>
          <a:noFill/>
        </p:spPr>
        <p:txBody>
          <a:bodyPr wrap="square" rtlCol="0">
            <a:spAutoFit/>
          </a:bodyPr>
          <a:lstStyle/>
          <a:p>
            <a:pPr marL="457200" indent="-457200">
              <a:buFont typeface="Arial" pitchFamily="34" charset="0"/>
              <a:buChar char="•"/>
            </a:pPr>
            <a:r>
              <a:rPr lang="en-US" sz="2000" b="1" dirty="0"/>
              <a:t>The wind blows faster at higher altitudes because of the reduced influence of </a:t>
            </a:r>
            <a:r>
              <a:rPr lang="en-US" sz="2000" b="1" dirty="0" smtClean="0"/>
              <a:t>drag</a:t>
            </a:r>
          </a:p>
          <a:p>
            <a:pPr marL="457200" indent="-457200">
              <a:buFont typeface="Arial" pitchFamily="34" charset="0"/>
              <a:buChar char="•"/>
            </a:pPr>
            <a:r>
              <a:rPr lang="en-US" sz="2000" b="1" dirty="0" smtClean="0"/>
              <a:t>The </a:t>
            </a:r>
            <a:r>
              <a:rPr lang="en-US" sz="2000" b="1" dirty="0"/>
              <a:t>increase in velocity with altitude is most dramatic near the surface and is affected by topography, surface roughness, and upwind obstacles such as trees or </a:t>
            </a:r>
            <a:r>
              <a:rPr lang="en-US" sz="2000" b="1" dirty="0" smtClean="0"/>
              <a:t>buildings</a:t>
            </a:r>
          </a:p>
          <a:p>
            <a:pPr marL="457200" indent="-457200">
              <a:buFont typeface="Arial" pitchFamily="34" charset="0"/>
              <a:buChar char="•"/>
            </a:pPr>
            <a:r>
              <a:rPr lang="en-US" sz="2000" b="1" dirty="0" smtClean="0"/>
              <a:t>Typically</a:t>
            </a:r>
            <a:r>
              <a:rPr lang="en-US" sz="2000" b="1" dirty="0"/>
              <a:t>, the increase of wind speeds with increasing height follows a wind profile power law, which predicts that wind speed rises proportionally to the seventh root of altitude. Doubling the altitude of a turbine, then, increases the expected wind speeds by 10% and the expected power by </a:t>
            </a:r>
            <a:r>
              <a:rPr lang="en-US" sz="2000" b="1" dirty="0" smtClean="0"/>
              <a:t>34%</a:t>
            </a:r>
          </a:p>
          <a:p>
            <a:pPr marL="457200" indent="-457200">
              <a:buFont typeface="Arial" pitchFamily="34" charset="0"/>
              <a:buChar char="•"/>
            </a:pPr>
            <a:r>
              <a:rPr lang="en-US" sz="2000" b="1" dirty="0" smtClean="0"/>
              <a:t>Individual </a:t>
            </a:r>
            <a:r>
              <a:rPr lang="en-US" sz="2000" b="1" dirty="0"/>
              <a:t>turbines are interconnected with a medium voltage (usually 34.5 kV) power collection system and communications </a:t>
            </a:r>
            <a:r>
              <a:rPr lang="en-US" sz="2000" b="1" dirty="0" smtClean="0"/>
              <a:t>network</a:t>
            </a:r>
          </a:p>
          <a:p>
            <a:pPr marL="457200" indent="-457200">
              <a:buFont typeface="Arial" pitchFamily="34" charset="0"/>
              <a:buChar char="•"/>
            </a:pPr>
            <a:r>
              <a:rPr lang="en-US" sz="2000" b="1" dirty="0" smtClean="0"/>
              <a:t>At </a:t>
            </a:r>
            <a:r>
              <a:rPr lang="en-US" sz="2000" b="1" dirty="0"/>
              <a:t>a substation, this medium-voltage electrical current is increased in voltage with a transformer for connection to the high voltage transmission </a:t>
            </a:r>
            <a:r>
              <a:rPr lang="en-US" sz="2000" b="1" dirty="0" smtClean="0"/>
              <a:t>system</a:t>
            </a:r>
          </a:p>
          <a:p>
            <a:pPr marL="457200" indent="-457200">
              <a:buFont typeface="Arial" pitchFamily="34" charset="0"/>
              <a:buChar char="•"/>
            </a:pPr>
            <a:r>
              <a:rPr lang="en-US" sz="2000" b="1" dirty="0" smtClean="0"/>
              <a:t>Construction </a:t>
            </a:r>
            <a:r>
              <a:rPr lang="en-US" sz="2000" b="1" dirty="0"/>
              <a:t>of a land-based wind farm requires installation of the collector system and substation, and possibly access roads to each turbine </a:t>
            </a:r>
            <a:r>
              <a:rPr lang="en-US" sz="2000" b="1" dirty="0" smtClean="0"/>
              <a:t>site</a:t>
            </a:r>
            <a:endParaRPr lang="en-US" sz="2000" b="1" dirty="0"/>
          </a:p>
          <a:p>
            <a:pPr marL="457200" indent="-457200">
              <a:buFont typeface="Arial" pitchFamily="34" charset="0"/>
              <a:buChar char="•"/>
            </a:pPr>
            <a:endParaRPr lang="en-US" sz="2400" b="1" dirty="0"/>
          </a:p>
        </p:txBody>
      </p:sp>
    </p:spTree>
    <p:extLst>
      <p:ext uri="{BB962C8B-B14F-4D97-AF65-F5344CB8AC3E}">
        <p14:creationId xmlns:p14="http://schemas.microsoft.com/office/powerpoint/2010/main" xmlns="" val="14216006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40</a:t>
            </a:fld>
            <a:endParaRPr lang="en-US"/>
          </a:p>
        </p:txBody>
      </p:sp>
      <p:sp>
        <p:nvSpPr>
          <p:cNvPr id="5" name="TextBox 4"/>
          <p:cNvSpPr txBox="1"/>
          <p:nvPr/>
        </p:nvSpPr>
        <p:spPr>
          <a:xfrm>
            <a:off x="304800" y="304800"/>
            <a:ext cx="8458200" cy="2677656"/>
          </a:xfrm>
          <a:prstGeom prst="rect">
            <a:avLst/>
          </a:prstGeom>
          <a:noFill/>
        </p:spPr>
        <p:txBody>
          <a:bodyPr wrap="square" rtlCol="0">
            <a:spAutoFit/>
          </a:bodyPr>
          <a:lstStyle/>
          <a:p>
            <a:pPr marL="457200" indent="-457200">
              <a:buFont typeface="Arial" pitchFamily="34" charset="0"/>
              <a:buChar char="•"/>
            </a:pPr>
            <a:r>
              <a:rPr lang="en-US" sz="2400" b="1" dirty="0" smtClean="0"/>
              <a:t> Horizontal </a:t>
            </a:r>
            <a:r>
              <a:rPr lang="en-US" sz="2400" b="1" dirty="0"/>
              <a:t>axis wind turbines (HAWT) theoretically have higher power efficiencies than vertical axis wind turbines (VAWT) however wind direction is not important for a VAWT and so no time (and power) is wasted </a:t>
            </a:r>
            <a:r>
              <a:rPr lang="en-US" sz="2400" b="1" i="1" dirty="0"/>
              <a:t>chasing</a:t>
            </a:r>
            <a:r>
              <a:rPr lang="en-US" sz="2400" b="1" dirty="0"/>
              <a:t> the </a:t>
            </a:r>
            <a:r>
              <a:rPr lang="en-US" sz="2400" b="1" dirty="0" smtClean="0"/>
              <a:t>wind</a:t>
            </a:r>
          </a:p>
          <a:p>
            <a:pPr marL="457200" indent="-457200">
              <a:buFont typeface="Arial" pitchFamily="34" charset="0"/>
              <a:buChar char="•"/>
            </a:pPr>
            <a:r>
              <a:rPr lang="en-US" sz="2400" b="1" dirty="0" smtClean="0"/>
              <a:t>In </a:t>
            </a:r>
            <a:r>
              <a:rPr lang="en-US" sz="2400" b="1" dirty="0"/>
              <a:t>turbulent conditions with rapid changes in wind direction more electricity will be generated by a VAWT despite its lower efficiency.</a:t>
            </a:r>
          </a:p>
        </p:txBody>
      </p:sp>
      <p:pic>
        <p:nvPicPr>
          <p:cNvPr id="6" name="Picture 5" descr="http://upload.wikimedia.org/wikipedia/commons/thumb/0/07/Betz_tube.jpg/280px-Betz_tube.jpg">
            <a:hlinkClick r:id="rId2"/>
          </p:cNvPr>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905000" y="3200400"/>
            <a:ext cx="5029200" cy="2438400"/>
          </a:xfrm>
          <a:prstGeom prst="rect">
            <a:avLst/>
          </a:prstGeom>
          <a:noFill/>
          <a:ln>
            <a:noFill/>
          </a:ln>
        </p:spPr>
      </p:pic>
      <p:sp>
        <p:nvSpPr>
          <p:cNvPr id="7" name="TextBox 6"/>
          <p:cNvSpPr txBox="1"/>
          <p:nvPr/>
        </p:nvSpPr>
        <p:spPr>
          <a:xfrm>
            <a:off x="762000" y="5867400"/>
            <a:ext cx="7696200" cy="461665"/>
          </a:xfrm>
          <a:prstGeom prst="rect">
            <a:avLst/>
          </a:prstGeom>
          <a:noFill/>
        </p:spPr>
        <p:txBody>
          <a:bodyPr wrap="square" rtlCol="0">
            <a:spAutoFit/>
          </a:bodyPr>
          <a:lstStyle/>
          <a:p>
            <a:r>
              <a:rPr lang="en-US" sz="2400" b="1" dirty="0" smtClean="0"/>
              <a:t>Schematic of fluid flow through a disk-shaped actuator</a:t>
            </a:r>
            <a:endParaRPr lang="en-US" sz="2400" b="1" dirty="0"/>
          </a:p>
        </p:txBody>
      </p:sp>
    </p:spTree>
    <p:extLst>
      <p:ext uri="{BB962C8B-B14F-4D97-AF65-F5344CB8AC3E}">
        <p14:creationId xmlns:p14="http://schemas.microsoft.com/office/powerpoint/2010/main" xmlns="" val="403631562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41</a:t>
            </a:fld>
            <a:endParaRPr lang="en-US"/>
          </a:p>
        </p:txBody>
      </p:sp>
      <p:sp>
        <p:nvSpPr>
          <p:cNvPr id="5" name="TextBox 4"/>
          <p:cNvSpPr txBox="1"/>
          <p:nvPr/>
        </p:nvSpPr>
        <p:spPr>
          <a:xfrm>
            <a:off x="381000" y="134152"/>
            <a:ext cx="8229600" cy="7109639"/>
          </a:xfrm>
          <a:prstGeom prst="rect">
            <a:avLst/>
          </a:prstGeom>
          <a:noFill/>
        </p:spPr>
        <p:txBody>
          <a:bodyPr wrap="square" rtlCol="0">
            <a:spAutoFit/>
          </a:bodyPr>
          <a:lstStyle/>
          <a:p>
            <a:pPr marL="457200" indent="-457200">
              <a:buFont typeface="Arial" pitchFamily="34" charset="0"/>
              <a:buChar char="•"/>
            </a:pPr>
            <a:r>
              <a:rPr lang="en-US" sz="2400" b="1" dirty="0"/>
              <a:t>Betz's law is a theory about the maximum possible energy to be derived from a "hydraulic wind engine", or a wind turbine such as the </a:t>
            </a:r>
            <a:r>
              <a:rPr lang="en-US" sz="2400" b="1" dirty="0" err="1"/>
              <a:t>Éolienne</a:t>
            </a:r>
            <a:r>
              <a:rPr lang="en-US" sz="2400" b="1" dirty="0"/>
              <a:t> </a:t>
            </a:r>
            <a:r>
              <a:rPr lang="en-US" sz="2400" b="1" dirty="0" err="1"/>
              <a:t>Bollée</a:t>
            </a:r>
            <a:r>
              <a:rPr lang="en-US" sz="2400" b="1" dirty="0"/>
              <a:t> (patented in 1868), the Eclipse Windmill (developed in 1867), and the </a:t>
            </a:r>
            <a:r>
              <a:rPr lang="en-US" sz="2400" b="1" dirty="0" err="1"/>
              <a:t>Aermotor</a:t>
            </a:r>
            <a:r>
              <a:rPr lang="en-US" sz="2400" b="1" dirty="0"/>
              <a:t> (first appeared in 1888 to pump water for cattle, and is still in </a:t>
            </a:r>
            <a:r>
              <a:rPr lang="en-US" sz="2400" b="1" dirty="0" smtClean="0"/>
              <a:t>production)</a:t>
            </a:r>
          </a:p>
          <a:p>
            <a:pPr marL="457200" indent="-457200">
              <a:buFont typeface="Arial" pitchFamily="34" charset="0"/>
              <a:buChar char="•"/>
            </a:pPr>
            <a:r>
              <a:rPr lang="en-US" sz="2400" b="1" dirty="0" smtClean="0"/>
              <a:t>Decades </a:t>
            </a:r>
            <a:r>
              <a:rPr lang="en-US" sz="2400" b="1" dirty="0"/>
              <a:t>before the advent of the modern 3-blade wind turbine that generates electricity, Betz's law was developed in 1919 by the German physicist Albert </a:t>
            </a:r>
            <a:r>
              <a:rPr lang="en-US" sz="2400" b="1" dirty="0" smtClean="0"/>
              <a:t>Betz</a:t>
            </a:r>
          </a:p>
          <a:p>
            <a:pPr marL="457200" indent="-457200">
              <a:buFont typeface="Arial" pitchFamily="34" charset="0"/>
              <a:buChar char="•"/>
            </a:pPr>
            <a:r>
              <a:rPr lang="en-US" sz="2400" b="1" dirty="0" smtClean="0"/>
              <a:t>According </a:t>
            </a:r>
            <a:r>
              <a:rPr lang="en-US" sz="2400" b="1" dirty="0"/>
              <a:t>to Betz's law, no turbine can capture more than 59.3 percent of the kinetic energy in </a:t>
            </a:r>
            <a:r>
              <a:rPr lang="en-US" sz="2400" b="1" dirty="0" smtClean="0"/>
              <a:t>wind</a:t>
            </a:r>
          </a:p>
          <a:p>
            <a:pPr marL="457200" indent="-457200">
              <a:buFont typeface="Arial" pitchFamily="34" charset="0"/>
              <a:buChar char="•"/>
            </a:pPr>
            <a:r>
              <a:rPr lang="en-US" sz="2400" b="1" dirty="0" smtClean="0"/>
              <a:t>The </a:t>
            </a:r>
            <a:r>
              <a:rPr lang="en-US" sz="2400" b="1" dirty="0"/>
              <a:t>ideal or maximum theoretical efficiency n max (also called power coefficient) of a wind turbine is the ratio of maximum power obtained from the wind to the total power available in the </a:t>
            </a:r>
            <a:r>
              <a:rPr lang="en-US" sz="2400" b="1" dirty="0" smtClean="0"/>
              <a:t>wind</a:t>
            </a:r>
          </a:p>
          <a:p>
            <a:pPr marL="457200" indent="-457200">
              <a:buFont typeface="Arial" pitchFamily="34" charset="0"/>
              <a:buChar char="•"/>
            </a:pPr>
            <a:r>
              <a:rPr lang="en-US" sz="2400" b="1" dirty="0" smtClean="0"/>
              <a:t>The </a:t>
            </a:r>
            <a:r>
              <a:rPr lang="en-US" sz="2400" b="1" dirty="0"/>
              <a:t>factor 0.593 is known as Betz's </a:t>
            </a:r>
            <a:r>
              <a:rPr lang="en-US" sz="2400" b="1" dirty="0" smtClean="0"/>
              <a:t>coefficient</a:t>
            </a:r>
          </a:p>
          <a:p>
            <a:pPr marL="457200" indent="-457200">
              <a:buFont typeface="Arial" pitchFamily="34" charset="0"/>
              <a:buChar char="•"/>
            </a:pPr>
            <a:r>
              <a:rPr lang="en-US" sz="2400" b="1" dirty="0" smtClean="0"/>
              <a:t>It </a:t>
            </a:r>
            <a:r>
              <a:rPr lang="en-US" sz="2400" b="1" dirty="0"/>
              <a:t>is the maximum fraction of the power in a wind stream that can be extracted.</a:t>
            </a:r>
          </a:p>
          <a:p>
            <a:pPr marL="457200" indent="-457200">
              <a:buFont typeface="Arial" pitchFamily="34" charset="0"/>
              <a:buChar char="•"/>
            </a:pPr>
            <a:endParaRPr lang="en-US" sz="2400" b="1" dirty="0"/>
          </a:p>
        </p:txBody>
      </p:sp>
    </p:spTree>
    <p:extLst>
      <p:ext uri="{BB962C8B-B14F-4D97-AF65-F5344CB8AC3E}">
        <p14:creationId xmlns:p14="http://schemas.microsoft.com/office/powerpoint/2010/main" xmlns="" val="408752854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42</a:t>
            </a:fld>
            <a:endParaRPr lang="en-US"/>
          </a:p>
        </p:txBody>
      </p:sp>
      <p:sp>
        <p:nvSpPr>
          <p:cNvPr id="5" name="TextBox 4"/>
          <p:cNvSpPr txBox="1"/>
          <p:nvPr/>
        </p:nvSpPr>
        <p:spPr>
          <a:xfrm>
            <a:off x="381000" y="228600"/>
            <a:ext cx="8382000" cy="6370975"/>
          </a:xfrm>
          <a:prstGeom prst="rect">
            <a:avLst/>
          </a:prstGeom>
          <a:noFill/>
        </p:spPr>
        <p:txBody>
          <a:bodyPr wrap="square" rtlCol="0">
            <a:spAutoFit/>
          </a:bodyPr>
          <a:lstStyle/>
          <a:p>
            <a:pPr marL="342900" indent="-342900">
              <a:buFont typeface="Arial" pitchFamily="34" charset="0"/>
              <a:buChar char="•"/>
            </a:pPr>
            <a:r>
              <a:rPr lang="en-US" sz="2400" b="1" dirty="0" smtClean="0"/>
              <a:t>Three </a:t>
            </a:r>
            <a:r>
              <a:rPr lang="en-US" sz="2400" b="1" dirty="0"/>
              <a:t>independent discoveries of the turbine efficiency </a:t>
            </a:r>
            <a:r>
              <a:rPr lang="en-US" sz="2400" b="1" dirty="0" smtClean="0"/>
              <a:t>limit</a:t>
            </a:r>
          </a:p>
          <a:p>
            <a:pPr marL="342900" indent="-342900">
              <a:buFont typeface="Arial" pitchFamily="34" charset="0"/>
              <a:buChar char="•"/>
            </a:pPr>
            <a:endParaRPr lang="en-US" sz="2400" b="1" dirty="0"/>
          </a:p>
          <a:p>
            <a:pPr marL="342900" indent="-342900">
              <a:buFont typeface="Arial" pitchFamily="34" charset="0"/>
              <a:buChar char="•"/>
            </a:pPr>
            <a:r>
              <a:rPr lang="en-US" sz="2400" b="1" dirty="0" smtClean="0"/>
              <a:t>The </a:t>
            </a:r>
            <a:r>
              <a:rPr lang="en-US" sz="2400" b="1" dirty="0"/>
              <a:t>British scientist </a:t>
            </a:r>
            <a:r>
              <a:rPr lang="en-US" sz="2400" b="1" dirty="0" err="1" smtClean="0"/>
              <a:t>Lanchester</a:t>
            </a:r>
            <a:r>
              <a:rPr lang="en-US" sz="2400" b="1" dirty="0" smtClean="0"/>
              <a:t> </a:t>
            </a:r>
            <a:r>
              <a:rPr lang="en-US" sz="2400" b="1" dirty="0"/>
              <a:t>derived the same maximum already in </a:t>
            </a:r>
            <a:r>
              <a:rPr lang="en-US" sz="2400" b="1" dirty="0" smtClean="0"/>
              <a:t>1915</a:t>
            </a:r>
          </a:p>
          <a:p>
            <a:pPr marL="342900" indent="-342900">
              <a:buFont typeface="Arial" pitchFamily="34" charset="0"/>
              <a:buChar char="•"/>
            </a:pPr>
            <a:r>
              <a:rPr lang="en-US" sz="2400" b="1" dirty="0" smtClean="0"/>
              <a:t>The </a:t>
            </a:r>
            <a:r>
              <a:rPr lang="en-US" sz="2400" b="1" dirty="0"/>
              <a:t>leader of the Russian aerodynamic school, </a:t>
            </a:r>
            <a:r>
              <a:rPr lang="en-US" sz="2400" b="1" dirty="0" err="1" smtClean="0"/>
              <a:t>Zukowsky</a:t>
            </a:r>
            <a:r>
              <a:rPr lang="en-US" sz="2400" b="1" dirty="0" smtClean="0"/>
              <a:t> </a:t>
            </a:r>
            <a:r>
              <a:rPr lang="en-US" sz="2400" b="1" dirty="0"/>
              <a:t>also published the same result for an ideal wind turbine in 1920, </a:t>
            </a:r>
            <a:r>
              <a:rPr lang="en-US" sz="2400" b="1" dirty="0" err="1" smtClean="0"/>
              <a:t>thesame</a:t>
            </a:r>
            <a:r>
              <a:rPr lang="en-US" sz="2400" b="1" dirty="0" smtClean="0"/>
              <a:t> </a:t>
            </a:r>
            <a:r>
              <a:rPr lang="en-US" sz="2400" b="1" dirty="0"/>
              <a:t>year as Betz </a:t>
            </a:r>
            <a:r>
              <a:rPr lang="en-US" sz="2400" b="1" dirty="0" smtClean="0"/>
              <a:t>did</a:t>
            </a:r>
            <a:r>
              <a:rPr lang="en-US" sz="2400" b="1" dirty="0"/>
              <a:t> </a:t>
            </a:r>
            <a:r>
              <a:rPr lang="en-US" sz="2400" b="1" dirty="0" smtClean="0"/>
              <a:t> </a:t>
            </a:r>
          </a:p>
          <a:p>
            <a:pPr marL="342900" indent="-342900">
              <a:buFont typeface="Arial" pitchFamily="34" charset="0"/>
              <a:buChar char="•"/>
            </a:pPr>
            <a:r>
              <a:rPr lang="en-US" sz="2400" b="1" dirty="0" smtClean="0"/>
              <a:t>Economic relevance</a:t>
            </a:r>
            <a:endParaRPr lang="en-US" sz="2400" dirty="0"/>
          </a:p>
          <a:p>
            <a:pPr marL="342900" indent="-342900">
              <a:buFont typeface="Arial" pitchFamily="34" charset="0"/>
              <a:buChar char="•"/>
            </a:pPr>
            <a:r>
              <a:rPr lang="en-US" sz="2400" b="1" dirty="0" smtClean="0"/>
              <a:t>Because </a:t>
            </a:r>
            <a:r>
              <a:rPr lang="en-US" sz="2400" b="1" dirty="0"/>
              <a:t>some modern wind turbines approach this potential maximum efficiency, once practical engineering obstacles are considered, Betz' Law shows a limiting factor for this form of renewable </a:t>
            </a:r>
            <a:r>
              <a:rPr lang="en-US" sz="2400" b="1" dirty="0" smtClean="0"/>
              <a:t>energy</a:t>
            </a:r>
          </a:p>
          <a:p>
            <a:pPr marL="342900" indent="-342900">
              <a:buFont typeface="Arial" pitchFamily="34" charset="0"/>
              <a:buChar char="•"/>
            </a:pPr>
            <a:r>
              <a:rPr lang="en-US" sz="2400" b="1" dirty="0" smtClean="0"/>
              <a:t>Engineering </a:t>
            </a:r>
            <a:r>
              <a:rPr lang="en-US" sz="2400" b="1" dirty="0"/>
              <a:t>constraints, energy storage and transmission losses and other factors mean that even the best modern turbines may operate at efficiencies substantially below the Betz </a:t>
            </a:r>
            <a:r>
              <a:rPr lang="en-US" sz="2400" b="1" dirty="0" smtClean="0"/>
              <a:t>Limit</a:t>
            </a:r>
            <a:endParaRPr lang="en-US" sz="2400" b="1" dirty="0"/>
          </a:p>
          <a:p>
            <a:pPr marL="342900" indent="-342900">
              <a:buFont typeface="Arial" pitchFamily="34" charset="0"/>
              <a:buChar char="•"/>
            </a:pPr>
            <a:endParaRPr lang="en-US" sz="2400" b="1" dirty="0"/>
          </a:p>
        </p:txBody>
      </p:sp>
      <p:sp>
        <p:nvSpPr>
          <p:cNvPr id="6" name="TextBox 5"/>
          <p:cNvSpPr txBox="1"/>
          <p:nvPr/>
        </p:nvSpPr>
        <p:spPr>
          <a:xfrm>
            <a:off x="2590800" y="2362200"/>
            <a:ext cx="646331" cy="461665"/>
          </a:xfrm>
          <a:prstGeom prst="rect">
            <a:avLst/>
          </a:prstGeom>
          <a:noFill/>
        </p:spPr>
        <p:txBody>
          <a:bodyPr wrap="none" rtlCol="0">
            <a:spAutoFit/>
          </a:bodyPr>
          <a:lstStyle/>
          <a:p>
            <a:pPr marL="457200" indent="-457200">
              <a:buFont typeface="Arial" pitchFamily="34" charset="0"/>
              <a:buChar char="•"/>
            </a:pPr>
            <a:endParaRPr lang="en-US" sz="2400" b="1" dirty="0"/>
          </a:p>
        </p:txBody>
      </p:sp>
    </p:spTree>
    <p:extLst>
      <p:ext uri="{BB962C8B-B14F-4D97-AF65-F5344CB8AC3E}">
        <p14:creationId xmlns:p14="http://schemas.microsoft.com/office/powerpoint/2010/main" xmlns="" val="13184873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43</a:t>
            </a:fld>
            <a:endParaRPr lang="en-US"/>
          </a:p>
        </p:txBody>
      </p:sp>
      <p:sp>
        <p:nvSpPr>
          <p:cNvPr id="5" name="TextBox 4"/>
          <p:cNvSpPr txBox="1"/>
          <p:nvPr/>
        </p:nvSpPr>
        <p:spPr>
          <a:xfrm>
            <a:off x="381000" y="228600"/>
            <a:ext cx="8305800" cy="4524315"/>
          </a:xfrm>
          <a:prstGeom prst="rect">
            <a:avLst/>
          </a:prstGeom>
          <a:noFill/>
        </p:spPr>
        <p:txBody>
          <a:bodyPr wrap="square" rtlCol="0">
            <a:spAutoFit/>
          </a:bodyPr>
          <a:lstStyle/>
          <a:p>
            <a:r>
              <a:rPr lang="en-US" sz="2400" b="1" dirty="0">
                <a:solidFill>
                  <a:srgbClr val="FF0000"/>
                </a:solidFill>
              </a:rPr>
              <a:t>Proof</a:t>
            </a:r>
            <a:endParaRPr lang="en-US" sz="2400" dirty="0">
              <a:solidFill>
                <a:srgbClr val="FF0000"/>
              </a:solidFill>
            </a:endParaRPr>
          </a:p>
          <a:p>
            <a:endParaRPr lang="en-US" sz="2400" b="1" dirty="0" smtClean="0"/>
          </a:p>
          <a:p>
            <a:pPr marL="342900" indent="-342900">
              <a:buFont typeface="Arial" pitchFamily="34" charset="0"/>
              <a:buChar char="•"/>
            </a:pPr>
            <a:r>
              <a:rPr lang="en-US" sz="2400" b="1" dirty="0" smtClean="0"/>
              <a:t>It </a:t>
            </a:r>
            <a:r>
              <a:rPr lang="en-US" sz="2400" b="1" dirty="0"/>
              <a:t>shows the maximum possible energy — known as the Betz limit — that may be derived by means of an infinitely thin rotor from a fluid flowing at a certain </a:t>
            </a:r>
            <a:r>
              <a:rPr lang="en-US" sz="2400" b="1" dirty="0" smtClean="0"/>
              <a:t>speed</a:t>
            </a:r>
          </a:p>
          <a:p>
            <a:pPr marL="342900" indent="-342900">
              <a:buFont typeface="Arial" pitchFamily="34" charset="0"/>
              <a:buChar char="•"/>
            </a:pPr>
            <a:r>
              <a:rPr lang="en-US" sz="2400" b="1" dirty="0" smtClean="0"/>
              <a:t>In </a:t>
            </a:r>
            <a:r>
              <a:rPr lang="en-US" sz="2400" b="1" dirty="0"/>
              <a:t>order to calculate the maximum theoretical efficiency of a thin rotor (of, for example, a windmill) one imagines it to be replaced by a disc that withdraws energy from the fluid passing </a:t>
            </a:r>
            <a:r>
              <a:rPr lang="en-US" sz="2400" b="1" dirty="0" smtClean="0"/>
              <a:t>through it</a:t>
            </a:r>
          </a:p>
          <a:p>
            <a:pPr marL="342900" indent="-342900">
              <a:buFont typeface="Arial" pitchFamily="34" charset="0"/>
              <a:buChar char="•"/>
            </a:pPr>
            <a:r>
              <a:rPr lang="en-US" sz="2400" b="1" dirty="0" smtClean="0"/>
              <a:t>At </a:t>
            </a:r>
            <a:r>
              <a:rPr lang="en-US" sz="2400" b="1" dirty="0"/>
              <a:t>a certain distance behind this disc the fluid that has passed through flows with a reduced velocity.</a:t>
            </a:r>
          </a:p>
          <a:p>
            <a:pPr marL="457200" indent="-457200">
              <a:buFont typeface="Arial" pitchFamily="34" charset="0"/>
              <a:buChar char="•"/>
            </a:pPr>
            <a:endParaRPr lang="en-US" sz="2400" b="1" dirty="0"/>
          </a:p>
        </p:txBody>
      </p:sp>
    </p:spTree>
    <p:extLst>
      <p:ext uri="{BB962C8B-B14F-4D97-AF65-F5344CB8AC3E}">
        <p14:creationId xmlns:p14="http://schemas.microsoft.com/office/powerpoint/2010/main" xmlns="" val="342119491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44</a:t>
            </a:fld>
            <a:endParaRPr lang="en-US"/>
          </a:p>
        </p:txBody>
      </p:sp>
      <p:sp>
        <p:nvSpPr>
          <p:cNvPr id="5" name="TextBox 4"/>
          <p:cNvSpPr txBox="1"/>
          <p:nvPr/>
        </p:nvSpPr>
        <p:spPr>
          <a:xfrm>
            <a:off x="381000" y="228600"/>
            <a:ext cx="8229600" cy="5632311"/>
          </a:xfrm>
          <a:prstGeom prst="rect">
            <a:avLst/>
          </a:prstGeom>
          <a:noFill/>
        </p:spPr>
        <p:txBody>
          <a:bodyPr wrap="square" rtlCol="0">
            <a:spAutoFit/>
          </a:bodyPr>
          <a:lstStyle/>
          <a:p>
            <a:r>
              <a:rPr lang="en-US" sz="2400" b="1" dirty="0"/>
              <a:t>Assumptions</a:t>
            </a:r>
            <a:endParaRPr lang="en-US" sz="2400" dirty="0"/>
          </a:p>
          <a:p>
            <a:r>
              <a:rPr lang="en-US" sz="2400" b="1" dirty="0"/>
              <a:t>1. The rotor does not possess a hub, this is an ideal rotor, with an infinite number of blades which have no drag. Any resulting drag would only lower this idealized value.</a:t>
            </a:r>
          </a:p>
          <a:p>
            <a:r>
              <a:rPr lang="en-US" sz="2400" b="1" dirty="0"/>
              <a:t>2. The flow into and out of the rotor is axial. This is a control volume analysis, and to construct a solution the control volume must contain all flow going in and out, failure to account for that flow would violate the conservation equations.</a:t>
            </a:r>
          </a:p>
          <a:p>
            <a:r>
              <a:rPr lang="en-US" sz="2400" b="1" dirty="0"/>
              <a:t>3. This is incompressible flow. The density remains constant, and there is no heat transfer from the rotor to the flow or vice versa.</a:t>
            </a:r>
          </a:p>
          <a:p>
            <a:r>
              <a:rPr lang="en-US" sz="2400" b="1" dirty="0"/>
              <a:t>4. The rotor is also massless. No account is taken of angular momentum imparted to either the rotor or the air flow behind the rotor, i.e., no account is taken of any wake effect</a:t>
            </a:r>
            <a:r>
              <a:rPr lang="en-US" sz="2400" b="1" dirty="0" smtClean="0"/>
              <a:t>.</a:t>
            </a:r>
            <a:endParaRPr lang="en-US" sz="2400" b="1" dirty="0"/>
          </a:p>
          <a:p>
            <a:pPr marL="457200" indent="-457200">
              <a:buFont typeface="Arial" pitchFamily="34" charset="0"/>
              <a:buChar char="•"/>
            </a:pPr>
            <a:endParaRPr lang="en-US" sz="2400" b="1" dirty="0"/>
          </a:p>
        </p:txBody>
      </p:sp>
    </p:spTree>
    <p:extLst>
      <p:ext uri="{BB962C8B-B14F-4D97-AF65-F5344CB8AC3E}">
        <p14:creationId xmlns:p14="http://schemas.microsoft.com/office/powerpoint/2010/main" xmlns="" val="65312566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45</a:t>
            </a:fld>
            <a:endParaRPr lang="en-US"/>
          </a:p>
        </p:txBody>
      </p:sp>
      <p:sp>
        <p:nvSpPr>
          <p:cNvPr id="5" name="TextBox 4"/>
          <p:cNvSpPr txBox="1"/>
          <p:nvPr/>
        </p:nvSpPr>
        <p:spPr>
          <a:xfrm>
            <a:off x="381000" y="228600"/>
            <a:ext cx="8382000" cy="5632311"/>
          </a:xfrm>
          <a:prstGeom prst="rect">
            <a:avLst/>
          </a:prstGeom>
          <a:noFill/>
        </p:spPr>
        <p:txBody>
          <a:bodyPr wrap="square" rtlCol="0">
            <a:spAutoFit/>
          </a:bodyPr>
          <a:lstStyle/>
          <a:p>
            <a:r>
              <a:rPr lang="en-US" sz="2400" b="1" dirty="0" smtClean="0"/>
              <a:t>Application of conservation of mass (continuity equation)</a:t>
            </a:r>
            <a:endParaRPr lang="en-US" sz="2400" dirty="0" smtClean="0"/>
          </a:p>
          <a:p>
            <a:endParaRPr lang="en-US" sz="2400" dirty="0" smtClean="0"/>
          </a:p>
          <a:p>
            <a:pPr marL="342900" indent="-342900">
              <a:buFont typeface="Arial" pitchFamily="34" charset="0"/>
              <a:buChar char="•"/>
            </a:pPr>
            <a:r>
              <a:rPr lang="en-US" sz="2400" b="1" dirty="0" smtClean="0"/>
              <a:t>Applying conservation of mass to this control volume, the mass flow rate (the mass of fluid flowing per unit time) is given by:</a:t>
            </a:r>
          </a:p>
          <a:p>
            <a:pPr marL="342900" indent="-342900">
              <a:buFont typeface="Arial" pitchFamily="34" charset="0"/>
              <a:buChar char="•"/>
            </a:pPr>
            <a:endParaRPr lang="en-US" sz="2400" b="1" dirty="0" smtClean="0"/>
          </a:p>
          <a:p>
            <a:endParaRPr lang="en-US" sz="2400" b="1" dirty="0" smtClean="0"/>
          </a:p>
          <a:p>
            <a:endParaRPr lang="en-US" sz="2400" b="1" dirty="0" smtClean="0"/>
          </a:p>
          <a:p>
            <a:pPr marL="342900" indent="-342900">
              <a:buFont typeface="Arial" pitchFamily="34" charset="0"/>
              <a:buChar char="•"/>
            </a:pPr>
            <a:r>
              <a:rPr lang="en-US" sz="2400" b="1" dirty="0" smtClean="0"/>
              <a:t>where </a:t>
            </a:r>
            <a:r>
              <a:rPr lang="en-US" sz="2400" b="1" i="1" dirty="0" smtClean="0"/>
              <a:t>v</a:t>
            </a:r>
            <a:r>
              <a:rPr lang="en-US" sz="2400" b="1" baseline="-25000" dirty="0" smtClean="0"/>
              <a:t>1</a:t>
            </a:r>
            <a:r>
              <a:rPr lang="en-US" sz="2400" b="1" dirty="0" smtClean="0"/>
              <a:t> is the speed in the front of the rotor     </a:t>
            </a:r>
          </a:p>
          <a:p>
            <a:pPr marL="342900" indent="-342900">
              <a:buFont typeface="Arial" pitchFamily="34" charset="0"/>
              <a:buChar char="•"/>
            </a:pPr>
            <a:r>
              <a:rPr lang="en-US" sz="2400" b="1" i="1" dirty="0" smtClean="0"/>
              <a:t>v</a:t>
            </a:r>
            <a:r>
              <a:rPr lang="en-US" sz="2400" b="1" baseline="-25000" dirty="0" smtClean="0"/>
              <a:t>2</a:t>
            </a:r>
            <a:r>
              <a:rPr lang="en-US" sz="2400" b="1" dirty="0" smtClean="0"/>
              <a:t> is the speed downstream of the rotor</a:t>
            </a:r>
          </a:p>
          <a:p>
            <a:pPr marL="342900" indent="-342900">
              <a:buFont typeface="Arial" pitchFamily="34" charset="0"/>
              <a:buChar char="•"/>
            </a:pPr>
            <a:r>
              <a:rPr lang="en-US" sz="2400" b="1" i="1" dirty="0" smtClean="0"/>
              <a:t>v</a:t>
            </a:r>
            <a:r>
              <a:rPr lang="en-US" sz="2400" b="1" dirty="0" smtClean="0"/>
              <a:t> is the speed at the fluid power device. </a:t>
            </a:r>
          </a:p>
          <a:p>
            <a:pPr marL="342900" indent="-342900">
              <a:buFont typeface="Arial" pitchFamily="34" charset="0"/>
              <a:buChar char="•"/>
            </a:pPr>
            <a:r>
              <a:rPr lang="en-US" sz="2400" b="1" i="1" dirty="0" smtClean="0"/>
              <a:t>ρ</a:t>
            </a:r>
            <a:r>
              <a:rPr lang="en-US" sz="2400" b="1" dirty="0" smtClean="0"/>
              <a:t> is the fluid density,</a:t>
            </a:r>
          </a:p>
          <a:p>
            <a:pPr marL="342900" indent="-342900">
              <a:buFont typeface="Arial" pitchFamily="34" charset="0"/>
              <a:buChar char="•"/>
            </a:pPr>
            <a:r>
              <a:rPr lang="en-US" sz="2400" b="1" dirty="0" smtClean="0"/>
              <a:t>the area of the turbine is given by </a:t>
            </a:r>
            <a:r>
              <a:rPr lang="en-US" sz="2400" b="1" i="1" dirty="0" smtClean="0"/>
              <a:t>S</a:t>
            </a:r>
            <a:r>
              <a:rPr lang="en-US" sz="2400" b="1" dirty="0" smtClean="0"/>
              <a:t>. </a:t>
            </a:r>
          </a:p>
          <a:p>
            <a:pPr marL="342900" indent="-342900">
              <a:buFont typeface="Arial" pitchFamily="34" charset="0"/>
              <a:buChar char="•"/>
            </a:pPr>
            <a:r>
              <a:rPr lang="en-US" sz="2400" b="1" dirty="0" smtClean="0"/>
              <a:t>The force exerted on the wind by the rotor may be written as</a:t>
            </a:r>
          </a:p>
          <a:p>
            <a:pPr marL="457200" indent="-457200">
              <a:buFont typeface="Arial" pitchFamily="34" charset="0"/>
              <a:buChar char="•"/>
            </a:pPr>
            <a:endParaRPr lang="en-US" sz="2400" b="1" dirty="0"/>
          </a:p>
        </p:txBody>
      </p:sp>
      <p:pic>
        <p:nvPicPr>
          <p:cNvPr id="7" name="Picture 6" descr=" \dot m = \rho \cdot A_1 \cdot v_1 = \rho \cdot S \cdot v = \rho \cdot A_2 \cdot v_2 "/>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219200" y="2286000"/>
            <a:ext cx="7086600" cy="609600"/>
          </a:xfrm>
          <a:prstGeom prst="rect">
            <a:avLst/>
          </a:prstGeom>
          <a:noFill/>
          <a:ln>
            <a:noFill/>
          </a:ln>
        </p:spPr>
      </p:pic>
      <p:pic>
        <p:nvPicPr>
          <p:cNvPr id="9" name="Picture 8" descr=" \begin{align} F&#10;&amp; = m \cdot a \\&#10;&amp; = m \cdot \tfrac {dv} {dt} \\&#10;&amp; = \dot m \cdot \Delta v \\&#10;&amp; = \rho \cdot S \cdot v \cdot \left ( v_1 - v_2 \right ) \\&#10;\end{align} "/>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057400" y="5486400"/>
            <a:ext cx="1816100" cy="1028700"/>
          </a:xfrm>
          <a:prstGeom prst="rect">
            <a:avLst/>
          </a:prstGeom>
          <a:noFill/>
          <a:ln>
            <a:noFill/>
          </a:ln>
        </p:spPr>
      </p:pic>
    </p:spTree>
    <p:extLst>
      <p:ext uri="{BB962C8B-B14F-4D97-AF65-F5344CB8AC3E}">
        <p14:creationId xmlns:p14="http://schemas.microsoft.com/office/powerpoint/2010/main" xmlns="" val="12381850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46</a:t>
            </a:fld>
            <a:endParaRPr lang="en-US"/>
          </a:p>
        </p:txBody>
      </p:sp>
      <p:pic>
        <p:nvPicPr>
          <p:cNvPr id="5" name="Picture 4" descr=" \begin{align} F&#10;&amp; = m \cdot a \\&#10;&amp; = m \cdot \tfrac {dv} {dt} \\&#10;&amp; = \dot m \cdot \Delta v \\&#10;&amp; = \rho \cdot S \cdot v \cdot \left ( v_1 - v_2 \right ) \\&#10;\end{align} "/>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447800" y="609600"/>
            <a:ext cx="4114800" cy="2590800"/>
          </a:xfrm>
          <a:prstGeom prst="rect">
            <a:avLst/>
          </a:prstGeom>
          <a:noFill/>
          <a:ln>
            <a:noFill/>
          </a:ln>
        </p:spPr>
      </p:pic>
      <p:sp>
        <p:nvSpPr>
          <p:cNvPr id="6" name="TextBox 5"/>
          <p:cNvSpPr txBox="1"/>
          <p:nvPr/>
        </p:nvSpPr>
        <p:spPr>
          <a:xfrm>
            <a:off x="304800" y="3581400"/>
            <a:ext cx="8458200" cy="830997"/>
          </a:xfrm>
          <a:prstGeom prst="rect">
            <a:avLst/>
          </a:prstGeom>
          <a:noFill/>
        </p:spPr>
        <p:txBody>
          <a:bodyPr wrap="square" rtlCol="0">
            <a:spAutoFit/>
          </a:bodyPr>
          <a:lstStyle/>
          <a:p>
            <a:pPr marL="457200" indent="-457200">
              <a:buFont typeface="Arial" pitchFamily="34" charset="0"/>
              <a:buChar char="•"/>
            </a:pPr>
            <a:r>
              <a:rPr lang="en-US" sz="2400" b="1" dirty="0"/>
              <a:t>The work done by the force may be written incrementally as</a:t>
            </a:r>
          </a:p>
          <a:p>
            <a:pPr marL="457200" indent="-457200">
              <a:buFont typeface="Arial" pitchFamily="34" charset="0"/>
              <a:buChar char="•"/>
            </a:pPr>
            <a:endParaRPr lang="en-US" sz="2400" b="1" dirty="0"/>
          </a:p>
        </p:txBody>
      </p:sp>
      <p:pic>
        <p:nvPicPr>
          <p:cNvPr id="7" name="Picture 6" descr=" dE = F \cdot dx "/>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438400" y="4254434"/>
            <a:ext cx="3505200" cy="349283"/>
          </a:xfrm>
          <a:prstGeom prst="rect">
            <a:avLst/>
          </a:prstGeom>
          <a:noFill/>
          <a:ln>
            <a:noFill/>
          </a:ln>
        </p:spPr>
      </p:pic>
      <p:sp>
        <p:nvSpPr>
          <p:cNvPr id="8" name="TextBox 7"/>
          <p:cNvSpPr txBox="1"/>
          <p:nvPr/>
        </p:nvSpPr>
        <p:spPr>
          <a:xfrm>
            <a:off x="457200" y="4953000"/>
            <a:ext cx="8153400" cy="830997"/>
          </a:xfrm>
          <a:prstGeom prst="rect">
            <a:avLst/>
          </a:prstGeom>
          <a:noFill/>
        </p:spPr>
        <p:txBody>
          <a:bodyPr wrap="square" rtlCol="0">
            <a:spAutoFit/>
          </a:bodyPr>
          <a:lstStyle/>
          <a:p>
            <a:pPr marL="457200" indent="-457200">
              <a:buFont typeface="Arial" pitchFamily="34" charset="0"/>
              <a:buChar char="•"/>
            </a:pPr>
            <a:r>
              <a:rPr lang="en-US" sz="2400" b="1" dirty="0"/>
              <a:t>and the power (rate of work done) of the wind is</a:t>
            </a:r>
          </a:p>
          <a:p>
            <a:pPr marL="457200" indent="-457200">
              <a:buFont typeface="Arial" pitchFamily="34" charset="0"/>
              <a:buChar char="•"/>
            </a:pPr>
            <a:endParaRPr lang="en-US" sz="2400" b="1" dirty="0"/>
          </a:p>
        </p:txBody>
      </p:sp>
      <p:pic>
        <p:nvPicPr>
          <p:cNvPr id="9" name="Picture 8" descr=" P = \begin{matrix} \frac{dE}{dt} \end{matrix} = F \cdot \begin{matrix} \frac{dx}{dt} \end{matrix} = F \cdot v "/>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698244" y="5715000"/>
            <a:ext cx="4985512" cy="682564"/>
          </a:xfrm>
          <a:prstGeom prst="rect">
            <a:avLst/>
          </a:prstGeom>
          <a:noFill/>
          <a:ln>
            <a:noFill/>
          </a:ln>
        </p:spPr>
      </p:pic>
    </p:spTree>
    <p:extLst>
      <p:ext uri="{BB962C8B-B14F-4D97-AF65-F5344CB8AC3E}">
        <p14:creationId xmlns:p14="http://schemas.microsoft.com/office/powerpoint/2010/main" xmlns="" val="248686516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47</a:t>
            </a:fld>
            <a:endParaRPr lang="en-US"/>
          </a:p>
        </p:txBody>
      </p:sp>
      <p:sp>
        <p:nvSpPr>
          <p:cNvPr id="5" name="TextBox 4"/>
          <p:cNvSpPr txBox="1"/>
          <p:nvPr/>
        </p:nvSpPr>
        <p:spPr>
          <a:xfrm>
            <a:off x="304800" y="304800"/>
            <a:ext cx="8534400" cy="1200329"/>
          </a:xfrm>
          <a:prstGeom prst="rect">
            <a:avLst/>
          </a:prstGeom>
          <a:noFill/>
        </p:spPr>
        <p:txBody>
          <a:bodyPr wrap="square" rtlCol="0">
            <a:spAutoFit/>
          </a:bodyPr>
          <a:lstStyle/>
          <a:p>
            <a:pPr marL="457200" indent="-457200">
              <a:buFont typeface="Arial" pitchFamily="34" charset="0"/>
              <a:buChar char="•"/>
            </a:pPr>
            <a:r>
              <a:rPr lang="en-US" sz="2400" b="1" dirty="0"/>
              <a:t>Now substituting the force </a:t>
            </a:r>
            <a:r>
              <a:rPr lang="en-US" sz="2400" b="1" i="1" dirty="0"/>
              <a:t>F</a:t>
            </a:r>
            <a:r>
              <a:rPr lang="en-US" sz="2400" b="1" dirty="0"/>
              <a:t> computed above into the power equation will yield the power extracted from the wind:</a:t>
            </a:r>
          </a:p>
          <a:p>
            <a:pPr marL="457200" indent="-457200">
              <a:buFont typeface="Arial" pitchFamily="34" charset="0"/>
              <a:buChar char="•"/>
            </a:pPr>
            <a:endParaRPr lang="en-US" sz="2400" b="1" dirty="0"/>
          </a:p>
        </p:txBody>
      </p:sp>
      <p:pic>
        <p:nvPicPr>
          <p:cNvPr id="6" name="Picture 5" descr=" P = \rho \cdot S \cdot v^2 \cdot (v_1-v_2) "/>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219200" y="1249782"/>
            <a:ext cx="5334000" cy="654608"/>
          </a:xfrm>
          <a:prstGeom prst="rect">
            <a:avLst/>
          </a:prstGeom>
          <a:noFill/>
          <a:ln>
            <a:noFill/>
          </a:ln>
        </p:spPr>
      </p:pic>
      <p:sp>
        <p:nvSpPr>
          <p:cNvPr id="7" name="TextBox 6"/>
          <p:cNvSpPr txBox="1"/>
          <p:nvPr/>
        </p:nvSpPr>
        <p:spPr>
          <a:xfrm>
            <a:off x="533400" y="2209800"/>
            <a:ext cx="8153400" cy="1938992"/>
          </a:xfrm>
          <a:prstGeom prst="rect">
            <a:avLst/>
          </a:prstGeom>
          <a:noFill/>
        </p:spPr>
        <p:txBody>
          <a:bodyPr wrap="square" rtlCol="0">
            <a:spAutoFit/>
          </a:bodyPr>
          <a:lstStyle/>
          <a:p>
            <a:pPr marL="457200" indent="-457200">
              <a:buFont typeface="Arial" pitchFamily="34" charset="0"/>
              <a:buChar char="•"/>
            </a:pPr>
            <a:r>
              <a:rPr lang="en-US" sz="2400" b="1" dirty="0"/>
              <a:t>However, power can be computed another way, by using the kinetic </a:t>
            </a:r>
            <a:r>
              <a:rPr lang="en-US" sz="2400" b="1" dirty="0" smtClean="0"/>
              <a:t>energy</a:t>
            </a:r>
          </a:p>
          <a:p>
            <a:pPr marL="457200" indent="-457200">
              <a:buFont typeface="Arial" pitchFamily="34" charset="0"/>
              <a:buChar char="•"/>
            </a:pPr>
            <a:r>
              <a:rPr lang="en-US" sz="2400" b="1" dirty="0" smtClean="0"/>
              <a:t>Applying </a:t>
            </a:r>
            <a:r>
              <a:rPr lang="en-US" sz="2400" b="1" dirty="0"/>
              <a:t>the conservation of energy equation to the control volume yields</a:t>
            </a:r>
          </a:p>
          <a:p>
            <a:pPr marL="457200" indent="-457200">
              <a:buFont typeface="Arial" pitchFamily="34" charset="0"/>
              <a:buChar char="•"/>
            </a:pPr>
            <a:endParaRPr lang="en-US" sz="2400" b="1" dirty="0"/>
          </a:p>
        </p:txBody>
      </p:sp>
      <p:pic>
        <p:nvPicPr>
          <p:cNvPr id="8" name="Picture 7" descr=" P = \begin{matrix} \frac{\Delta E}{\Delta t} \end{matrix} "/>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819400" y="3900684"/>
            <a:ext cx="2286000" cy="671315"/>
          </a:xfrm>
          <a:prstGeom prst="rect">
            <a:avLst/>
          </a:prstGeom>
          <a:noFill/>
          <a:ln>
            <a:noFill/>
          </a:ln>
        </p:spPr>
      </p:pic>
      <p:pic>
        <p:nvPicPr>
          <p:cNvPr id="9" name="Picture 8" descr=" = \begin{matrix} \frac12 \end{matrix} \cdot \dot m \cdot (v_1^2 - v_2^2) "/>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905000" y="4953000"/>
            <a:ext cx="4419600" cy="838200"/>
          </a:xfrm>
          <a:prstGeom prst="rect">
            <a:avLst/>
          </a:prstGeom>
          <a:noFill/>
          <a:ln>
            <a:noFill/>
          </a:ln>
        </p:spPr>
      </p:pic>
    </p:spTree>
    <p:extLst>
      <p:ext uri="{BB962C8B-B14F-4D97-AF65-F5344CB8AC3E}">
        <p14:creationId xmlns:p14="http://schemas.microsoft.com/office/powerpoint/2010/main" xmlns="" val="30765158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48</a:t>
            </a:fld>
            <a:endParaRPr lang="en-US"/>
          </a:p>
        </p:txBody>
      </p:sp>
      <p:sp>
        <p:nvSpPr>
          <p:cNvPr id="5" name="TextBox 4"/>
          <p:cNvSpPr txBox="1"/>
          <p:nvPr/>
        </p:nvSpPr>
        <p:spPr>
          <a:xfrm>
            <a:off x="304800" y="228600"/>
            <a:ext cx="8458200" cy="1200329"/>
          </a:xfrm>
          <a:prstGeom prst="rect">
            <a:avLst/>
          </a:prstGeom>
          <a:noFill/>
        </p:spPr>
        <p:txBody>
          <a:bodyPr wrap="square" rtlCol="0">
            <a:spAutoFit/>
          </a:bodyPr>
          <a:lstStyle/>
          <a:p>
            <a:pPr marL="457200" indent="-457200">
              <a:buFont typeface="Arial" pitchFamily="34" charset="0"/>
              <a:buChar char="•"/>
            </a:pPr>
            <a:r>
              <a:rPr lang="en-US" sz="2400" b="1" dirty="0"/>
              <a:t>Looking back at the continuity equation, a substitution for the mass flow rate yields the following</a:t>
            </a:r>
          </a:p>
          <a:p>
            <a:pPr marL="457200" indent="-457200">
              <a:buFont typeface="Arial" pitchFamily="34" charset="0"/>
              <a:buChar char="•"/>
            </a:pPr>
            <a:endParaRPr lang="en-US" sz="2400" b="1" dirty="0"/>
          </a:p>
        </p:txBody>
      </p:sp>
      <p:pic>
        <p:nvPicPr>
          <p:cNvPr id="6" name="Picture 5" descr=" P = \begin{matrix} \frac12 \end{matrix} \cdot \rho \cdot S \cdot v \cdot (v_1^2 - v_2^2) "/>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524000" y="1193928"/>
            <a:ext cx="6400800" cy="787272"/>
          </a:xfrm>
          <a:prstGeom prst="rect">
            <a:avLst/>
          </a:prstGeom>
          <a:noFill/>
          <a:ln>
            <a:noFill/>
          </a:ln>
        </p:spPr>
      </p:pic>
      <p:sp>
        <p:nvSpPr>
          <p:cNvPr id="7" name="TextBox 6"/>
          <p:cNvSpPr txBox="1"/>
          <p:nvPr/>
        </p:nvSpPr>
        <p:spPr>
          <a:xfrm>
            <a:off x="533400" y="2286000"/>
            <a:ext cx="8153400" cy="1938992"/>
          </a:xfrm>
          <a:prstGeom prst="rect">
            <a:avLst/>
          </a:prstGeom>
          <a:noFill/>
        </p:spPr>
        <p:txBody>
          <a:bodyPr wrap="square" rtlCol="0">
            <a:spAutoFit/>
          </a:bodyPr>
          <a:lstStyle/>
          <a:p>
            <a:pPr marL="457200" indent="-457200">
              <a:buFont typeface="Arial" pitchFamily="34" charset="0"/>
              <a:buChar char="•"/>
            </a:pPr>
            <a:r>
              <a:rPr lang="en-US" sz="2400" b="1" dirty="0"/>
              <a:t>Both of these expressions for power are completely valid, one was derived by examining the incremental work done and the other by the conservation of </a:t>
            </a:r>
            <a:r>
              <a:rPr lang="en-US" sz="2400" b="1" dirty="0" smtClean="0"/>
              <a:t>energy</a:t>
            </a:r>
          </a:p>
          <a:p>
            <a:pPr marL="457200" indent="-457200">
              <a:buFont typeface="Arial" pitchFamily="34" charset="0"/>
              <a:buChar char="•"/>
            </a:pPr>
            <a:r>
              <a:rPr lang="en-US" sz="2400" b="1" dirty="0" smtClean="0"/>
              <a:t>Equating </a:t>
            </a:r>
            <a:r>
              <a:rPr lang="en-US" sz="2400" b="1" dirty="0"/>
              <a:t>these two expressions yields</a:t>
            </a:r>
          </a:p>
          <a:p>
            <a:pPr marL="457200" indent="-457200">
              <a:buFont typeface="Arial" pitchFamily="34" charset="0"/>
              <a:buChar char="•"/>
            </a:pPr>
            <a:endParaRPr lang="en-US" sz="2400" b="1" dirty="0"/>
          </a:p>
        </p:txBody>
      </p:sp>
      <p:pic>
        <p:nvPicPr>
          <p:cNvPr id="8" name="Picture 7" descr=" P = \begin{matrix} \frac12 \end{matrix} \cdot \rho \cdot S \cdot v \cdot (v_1^2 - v_2^2) = \rho \cdot S \cdot v^2 \cdot (v_1-v_2) "/>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143000" y="3996392"/>
            <a:ext cx="7315200" cy="575608"/>
          </a:xfrm>
          <a:prstGeom prst="rect">
            <a:avLst/>
          </a:prstGeom>
          <a:noFill/>
          <a:ln>
            <a:noFill/>
          </a:ln>
        </p:spPr>
      </p:pic>
      <p:sp>
        <p:nvSpPr>
          <p:cNvPr id="9" name="TextBox 8"/>
          <p:cNvSpPr txBox="1"/>
          <p:nvPr/>
        </p:nvSpPr>
        <p:spPr>
          <a:xfrm>
            <a:off x="609600" y="4953000"/>
            <a:ext cx="8077200" cy="1200329"/>
          </a:xfrm>
          <a:prstGeom prst="rect">
            <a:avLst/>
          </a:prstGeom>
          <a:noFill/>
        </p:spPr>
        <p:txBody>
          <a:bodyPr wrap="square" rtlCol="0">
            <a:spAutoFit/>
          </a:bodyPr>
          <a:lstStyle/>
          <a:p>
            <a:pPr marL="457200" indent="-457200">
              <a:buFont typeface="Arial" pitchFamily="34" charset="0"/>
              <a:buChar char="•"/>
            </a:pPr>
            <a:r>
              <a:rPr lang="en-US" sz="2400" b="1" dirty="0"/>
              <a:t>Examining the two equated expressions yields an interesting result, mainly</a:t>
            </a:r>
          </a:p>
          <a:p>
            <a:pPr marL="457200" indent="-457200">
              <a:buFont typeface="Arial" pitchFamily="34" charset="0"/>
              <a:buChar char="•"/>
            </a:pPr>
            <a:endParaRPr lang="en-US" sz="2400" b="1" dirty="0"/>
          </a:p>
        </p:txBody>
      </p:sp>
      <p:pic>
        <p:nvPicPr>
          <p:cNvPr id="10" name="Picture 9" descr=" \begin{matrix} \frac12 \end{matrix} \cdot (v_1^2-v_2^2) = \begin{matrix} \frac12 \end{matrix} \cdot (v_1 - v_2) \cdot (v_1 + v_2) = v \cdot (v_1-v_2) "/>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153972" y="5791200"/>
            <a:ext cx="7456627" cy="609600"/>
          </a:xfrm>
          <a:prstGeom prst="rect">
            <a:avLst/>
          </a:prstGeom>
          <a:noFill/>
          <a:ln>
            <a:noFill/>
          </a:ln>
        </p:spPr>
      </p:pic>
    </p:spTree>
    <p:extLst>
      <p:ext uri="{BB962C8B-B14F-4D97-AF65-F5344CB8AC3E}">
        <p14:creationId xmlns:p14="http://schemas.microsoft.com/office/powerpoint/2010/main" xmlns="" val="332235648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49</a:t>
            </a:fld>
            <a:endParaRPr lang="en-US"/>
          </a:p>
        </p:txBody>
      </p:sp>
      <p:pic>
        <p:nvPicPr>
          <p:cNvPr id="5" name="Picture 4" descr=" v = \begin{matrix} \frac12 \end{matrix} \cdot (v_1 + v_2) "/>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828800" y="304800"/>
            <a:ext cx="4800600" cy="1066800"/>
          </a:xfrm>
          <a:prstGeom prst="rect">
            <a:avLst/>
          </a:prstGeom>
          <a:noFill/>
          <a:ln>
            <a:noFill/>
          </a:ln>
        </p:spPr>
      </p:pic>
      <p:sp>
        <p:nvSpPr>
          <p:cNvPr id="6" name="TextBox 5"/>
          <p:cNvSpPr txBox="1"/>
          <p:nvPr/>
        </p:nvSpPr>
        <p:spPr>
          <a:xfrm>
            <a:off x="457200" y="1676400"/>
            <a:ext cx="8229600" cy="2308324"/>
          </a:xfrm>
          <a:prstGeom prst="rect">
            <a:avLst/>
          </a:prstGeom>
          <a:noFill/>
        </p:spPr>
        <p:txBody>
          <a:bodyPr wrap="square" rtlCol="0">
            <a:spAutoFit/>
          </a:bodyPr>
          <a:lstStyle/>
          <a:p>
            <a:pPr marL="457200" indent="-457200">
              <a:buFont typeface="Arial" pitchFamily="34" charset="0"/>
              <a:buChar char="•"/>
            </a:pPr>
            <a:r>
              <a:rPr lang="en-US" sz="2400" b="1" dirty="0"/>
              <a:t>Therefore, the wind velocity at the rotor may be taken as the average of the upstream and downstream </a:t>
            </a:r>
            <a:r>
              <a:rPr lang="en-US" sz="2400" b="1" dirty="0" smtClean="0"/>
              <a:t>velocities.</a:t>
            </a:r>
          </a:p>
          <a:p>
            <a:pPr marL="457200" indent="-457200">
              <a:buFont typeface="Arial" pitchFamily="34" charset="0"/>
              <a:buChar char="•"/>
            </a:pPr>
            <a:r>
              <a:rPr lang="en-US" sz="2400" b="1" dirty="0" smtClean="0"/>
              <a:t>This </a:t>
            </a:r>
            <a:r>
              <a:rPr lang="en-US" sz="2400" b="1" dirty="0"/>
              <a:t>is often the most argued against portion of Betz' law, but as it can be seen from the above derivation, it is indeed correct.</a:t>
            </a:r>
          </a:p>
          <a:p>
            <a:pPr marL="457200" indent="-457200">
              <a:buFont typeface="Arial" pitchFamily="34" charset="0"/>
              <a:buChar char="•"/>
            </a:pPr>
            <a:endParaRPr lang="en-US" sz="2400" b="1" dirty="0"/>
          </a:p>
        </p:txBody>
      </p:sp>
    </p:spTree>
    <p:extLst>
      <p:ext uri="{BB962C8B-B14F-4D97-AF65-F5344CB8AC3E}">
        <p14:creationId xmlns:p14="http://schemas.microsoft.com/office/powerpoint/2010/main" xmlns="" val="1448111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5</a:t>
            </a:fld>
            <a:endParaRPr lang="en-US"/>
          </a:p>
        </p:txBody>
      </p:sp>
      <p:sp>
        <p:nvSpPr>
          <p:cNvPr id="5" name="TextBox 4"/>
          <p:cNvSpPr txBox="1"/>
          <p:nvPr/>
        </p:nvSpPr>
        <p:spPr>
          <a:xfrm>
            <a:off x="533400" y="228600"/>
            <a:ext cx="8534400" cy="6001643"/>
          </a:xfrm>
          <a:prstGeom prst="rect">
            <a:avLst/>
          </a:prstGeom>
          <a:noFill/>
        </p:spPr>
        <p:txBody>
          <a:bodyPr wrap="square" rtlCol="0">
            <a:spAutoFit/>
          </a:bodyPr>
          <a:lstStyle/>
          <a:p>
            <a:r>
              <a:rPr lang="en-US" sz="2400" b="1" dirty="0"/>
              <a:t>Onshore installations</a:t>
            </a:r>
          </a:p>
          <a:p>
            <a:endParaRPr lang="en-US" sz="2400" b="1" dirty="0" smtClean="0"/>
          </a:p>
          <a:p>
            <a:pPr marL="457200" indent="-457200">
              <a:buFont typeface="Arial" pitchFamily="34" charset="0"/>
              <a:buChar char="•"/>
            </a:pPr>
            <a:r>
              <a:rPr lang="en-US" sz="2400" b="1" dirty="0" smtClean="0"/>
              <a:t>The </a:t>
            </a:r>
            <a:r>
              <a:rPr lang="en-US" sz="2400" b="1" dirty="0"/>
              <a:t>world's first wind farm – consisting of 20 wind turbines rated at 30 kilowatts each – was installed on the shoulder of Crotched Mountain in southern New Hampshire in December, </a:t>
            </a:r>
            <a:r>
              <a:rPr lang="en-US" sz="2400" b="1" dirty="0" smtClean="0"/>
              <a:t>1980</a:t>
            </a:r>
          </a:p>
          <a:p>
            <a:pPr marL="457200" indent="-457200">
              <a:buFont typeface="Arial" pitchFamily="34" charset="0"/>
              <a:buChar char="•"/>
            </a:pPr>
            <a:r>
              <a:rPr lang="en-US" sz="2400" b="1" dirty="0" smtClean="0"/>
              <a:t>Many </a:t>
            </a:r>
            <a:r>
              <a:rPr lang="en-US" sz="2400" b="1" dirty="0"/>
              <a:t>of the largest operational onshore wind farms are located in the </a:t>
            </a:r>
            <a:r>
              <a:rPr lang="en-US" sz="2400" b="1" dirty="0" smtClean="0"/>
              <a:t>USA</a:t>
            </a:r>
          </a:p>
          <a:p>
            <a:pPr marL="457200" indent="-457200">
              <a:buFont typeface="Arial" pitchFamily="34" charset="0"/>
              <a:buChar char="•"/>
            </a:pPr>
            <a:r>
              <a:rPr lang="en-US" sz="2400" b="1" dirty="0" smtClean="0"/>
              <a:t>As </a:t>
            </a:r>
            <a:r>
              <a:rPr lang="en-US" sz="2400" b="1" dirty="0"/>
              <a:t>of November 2010, the Roscoe Wind Farm is the largest onshore wind farm in the world at 781.5 MW, followed by the Horse Hollow Wind Energy Center (735.5 </a:t>
            </a:r>
            <a:r>
              <a:rPr lang="en-US" sz="2400" b="1" dirty="0" smtClean="0"/>
              <a:t>MW)</a:t>
            </a:r>
          </a:p>
          <a:p>
            <a:pPr marL="457200" indent="-457200">
              <a:buFont typeface="Arial" pitchFamily="34" charset="0"/>
              <a:buChar char="•"/>
            </a:pPr>
            <a:r>
              <a:rPr lang="en-US" sz="2400" b="1" dirty="0" smtClean="0"/>
              <a:t>The </a:t>
            </a:r>
            <a:r>
              <a:rPr lang="en-US" sz="2400" b="1" dirty="0"/>
              <a:t>largest wind farm under construction is the 800 MW Alta Wind Energy Center in the </a:t>
            </a:r>
            <a:r>
              <a:rPr lang="en-US" sz="2400" b="1" dirty="0" smtClean="0"/>
              <a:t>USA (California)</a:t>
            </a:r>
          </a:p>
          <a:p>
            <a:pPr marL="457200" indent="-457200">
              <a:buFont typeface="Arial" pitchFamily="34" charset="0"/>
              <a:buChar char="•"/>
            </a:pPr>
            <a:r>
              <a:rPr lang="en-US" sz="2400" b="1" dirty="0" smtClean="0"/>
              <a:t>The </a:t>
            </a:r>
            <a:r>
              <a:rPr lang="en-US" sz="2400" b="1" dirty="0"/>
              <a:t>largest proposed project is the 20,000 MW Gansu Wind Farm in </a:t>
            </a:r>
            <a:r>
              <a:rPr lang="en-US" sz="2400" b="1" dirty="0" smtClean="0"/>
              <a:t>China</a:t>
            </a:r>
            <a:endParaRPr lang="en-US" sz="2400" b="1" dirty="0"/>
          </a:p>
          <a:p>
            <a:pPr marL="457200" indent="-457200">
              <a:buFont typeface="Arial" pitchFamily="34" charset="0"/>
              <a:buChar char="•"/>
            </a:pPr>
            <a:endParaRPr lang="en-US" sz="2400" b="1" dirty="0"/>
          </a:p>
        </p:txBody>
      </p:sp>
    </p:spTree>
    <p:extLst>
      <p:ext uri="{BB962C8B-B14F-4D97-AF65-F5344CB8AC3E}">
        <p14:creationId xmlns:p14="http://schemas.microsoft.com/office/powerpoint/2010/main" xmlns="" val="230962083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50</a:t>
            </a:fld>
            <a:endParaRPr lang="en-US"/>
          </a:p>
        </p:txBody>
      </p:sp>
      <p:sp>
        <p:nvSpPr>
          <p:cNvPr id="5" name="TextBox 4"/>
          <p:cNvSpPr txBox="1"/>
          <p:nvPr/>
        </p:nvSpPr>
        <p:spPr>
          <a:xfrm>
            <a:off x="457200" y="228600"/>
            <a:ext cx="8305800" cy="1569660"/>
          </a:xfrm>
          <a:prstGeom prst="rect">
            <a:avLst/>
          </a:prstGeom>
          <a:noFill/>
        </p:spPr>
        <p:txBody>
          <a:bodyPr wrap="square" rtlCol="0">
            <a:spAutoFit/>
          </a:bodyPr>
          <a:lstStyle/>
          <a:p>
            <a:r>
              <a:rPr lang="en-US" sz="2400" b="1" dirty="0"/>
              <a:t>Betz' law and coefficient of performance</a:t>
            </a:r>
            <a:endParaRPr lang="en-US" sz="2400" dirty="0"/>
          </a:p>
          <a:p>
            <a:endParaRPr lang="en-US" sz="2400" b="1" dirty="0" smtClean="0"/>
          </a:p>
          <a:p>
            <a:pPr marL="342900" indent="-342900">
              <a:buFont typeface="Arial" pitchFamily="34" charset="0"/>
              <a:buChar char="•"/>
            </a:pPr>
            <a:r>
              <a:rPr lang="en-US" sz="2400" b="1" dirty="0" smtClean="0"/>
              <a:t>Returning </a:t>
            </a:r>
            <a:r>
              <a:rPr lang="en-US" sz="2400" b="1" dirty="0"/>
              <a:t>to the previous expression for power based on kinetic energy</a:t>
            </a:r>
          </a:p>
        </p:txBody>
      </p:sp>
      <p:pic>
        <p:nvPicPr>
          <p:cNvPr id="6" name="Picture 5" descr=" \dot E = \begin{matrix} \frac12 \end{matrix} \cdot \dot m \cdot (v_1^2 - v_2^2) "/>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752600" y="1792824"/>
            <a:ext cx="5334000" cy="569376"/>
          </a:xfrm>
          <a:prstGeom prst="rect">
            <a:avLst/>
          </a:prstGeom>
          <a:noFill/>
          <a:ln>
            <a:noFill/>
          </a:ln>
        </p:spPr>
      </p:pic>
      <p:pic>
        <p:nvPicPr>
          <p:cNvPr id="7" name="Picture 6" descr=" = \begin{matrix} \frac12 \end{matrix} \cdot \rho \cdot S \cdot v \cdot (v_1^2 - v_2^2) "/>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90600" y="2514600"/>
            <a:ext cx="5486400" cy="990600"/>
          </a:xfrm>
          <a:prstGeom prst="rect">
            <a:avLst/>
          </a:prstGeom>
          <a:noFill/>
          <a:ln>
            <a:noFill/>
          </a:ln>
        </p:spPr>
      </p:pic>
      <p:pic>
        <p:nvPicPr>
          <p:cNvPr id="8" name="Picture 7" descr=" = \begin{matrix} \frac14 \end{matrix} \cdot \rho \cdot S \cdot (v_1 + v_2) \cdot (v_1^2 - v_2^2) "/>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62000" y="3886200"/>
            <a:ext cx="6858000" cy="838200"/>
          </a:xfrm>
          <a:prstGeom prst="rect">
            <a:avLst/>
          </a:prstGeom>
          <a:noFill/>
          <a:ln>
            <a:noFill/>
          </a:ln>
        </p:spPr>
      </p:pic>
      <p:pic>
        <p:nvPicPr>
          <p:cNvPr id="9" name="Picture 8" descr=" = \begin{matrix} \frac14 \end{matrix} \cdot \rho \cdot S \cdot v_1^3 \cdot (1 - (\frac{v_2}{v_1})^2 + (\frac{v_2}{v_1}) - (\frac{v_2}{v_1})^3) "/>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966216" y="5029200"/>
            <a:ext cx="7263384" cy="914400"/>
          </a:xfrm>
          <a:prstGeom prst="rect">
            <a:avLst/>
          </a:prstGeom>
          <a:noFill/>
          <a:ln>
            <a:noFill/>
          </a:ln>
        </p:spPr>
      </p:pic>
    </p:spTree>
    <p:extLst>
      <p:ext uri="{BB962C8B-B14F-4D97-AF65-F5344CB8AC3E}">
        <p14:creationId xmlns:p14="http://schemas.microsoft.com/office/powerpoint/2010/main" xmlns="" val="410586120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51</a:t>
            </a:fld>
            <a:endParaRPr lang="en-US"/>
          </a:p>
        </p:txBody>
      </p:sp>
      <p:pic>
        <p:nvPicPr>
          <p:cNvPr id="5" name="Picture 4" descr="http://upload.wikimedia.org/wikipedia/commons/thumb/2/2f/Ratio.gif/280px-Ratio.gif">
            <a:hlinkClick r:id="rId2"/>
          </p:cNvPr>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056437" y="381000"/>
            <a:ext cx="5715000" cy="3505200"/>
          </a:xfrm>
          <a:prstGeom prst="rect">
            <a:avLst/>
          </a:prstGeom>
          <a:noFill/>
          <a:ln>
            <a:noFill/>
          </a:ln>
        </p:spPr>
      </p:pic>
      <p:sp>
        <p:nvSpPr>
          <p:cNvPr id="6" name="TextBox 5"/>
          <p:cNvSpPr txBox="1"/>
          <p:nvPr/>
        </p:nvSpPr>
        <p:spPr>
          <a:xfrm>
            <a:off x="762000" y="4114800"/>
            <a:ext cx="7924800" cy="2308324"/>
          </a:xfrm>
          <a:prstGeom prst="rect">
            <a:avLst/>
          </a:prstGeom>
          <a:noFill/>
        </p:spPr>
        <p:txBody>
          <a:bodyPr wrap="square" rtlCol="0">
            <a:spAutoFit/>
          </a:bodyPr>
          <a:lstStyle/>
          <a:p>
            <a:pPr marL="457200" indent="-457200">
              <a:buFont typeface="Arial" pitchFamily="34" charset="0"/>
              <a:buChar char="•"/>
            </a:pPr>
            <a:r>
              <a:rPr lang="en-US" sz="2400" b="1" dirty="0" smtClean="0"/>
              <a:t>Differentiating  </a:t>
            </a:r>
            <a:r>
              <a:rPr lang="en-US" sz="2400" b="1" dirty="0" smtClean="0"/>
              <a:t>E (through </a:t>
            </a:r>
            <a:r>
              <a:rPr lang="en-US" sz="2400" b="1" dirty="0"/>
              <a:t>careful application of the chain rule) with respect to </a:t>
            </a:r>
            <a:r>
              <a:rPr lang="en-US" sz="2400" b="1" dirty="0" smtClean="0"/>
              <a:t>     for </a:t>
            </a:r>
            <a:r>
              <a:rPr lang="en-US" sz="2400" b="1" dirty="0"/>
              <a:t>a given fluid speed </a:t>
            </a:r>
            <a:r>
              <a:rPr lang="en-US" sz="2400" b="1" i="1" dirty="0"/>
              <a:t>v</a:t>
            </a:r>
            <a:r>
              <a:rPr lang="en-US" sz="2400" b="1" i="1" baseline="-25000" dirty="0"/>
              <a:t>1</a:t>
            </a:r>
            <a:r>
              <a:rPr lang="en-US" sz="2400" b="1" dirty="0"/>
              <a:t> and a given area </a:t>
            </a:r>
            <a:r>
              <a:rPr lang="en-US" sz="2400" b="1" i="1" dirty="0"/>
              <a:t>S</a:t>
            </a:r>
            <a:r>
              <a:rPr lang="en-US" sz="2400" b="1" dirty="0"/>
              <a:t> one finds the </a:t>
            </a:r>
            <a:r>
              <a:rPr lang="en-US" sz="2400" b="1" i="1" dirty="0"/>
              <a:t>maximum</a:t>
            </a:r>
            <a:r>
              <a:rPr lang="en-US" sz="2400" b="1" dirty="0"/>
              <a:t> or </a:t>
            </a:r>
            <a:r>
              <a:rPr lang="en-US" sz="2400" b="1" i="1" dirty="0"/>
              <a:t>minimum</a:t>
            </a:r>
            <a:r>
              <a:rPr lang="en-US" sz="2400" b="1" dirty="0"/>
              <a:t> value for </a:t>
            </a:r>
            <a:r>
              <a:rPr lang="en-US" sz="2400" b="1" dirty="0" smtClean="0"/>
              <a:t>E</a:t>
            </a:r>
            <a:endParaRPr lang="en-US" sz="2400" b="1" dirty="0"/>
          </a:p>
          <a:p>
            <a:pPr marL="457200" indent="-457200">
              <a:buFont typeface="Arial" pitchFamily="34" charset="0"/>
              <a:buChar char="•"/>
            </a:pPr>
            <a:r>
              <a:rPr lang="en-US" sz="2400" b="1" dirty="0" smtClean="0"/>
              <a:t>The </a:t>
            </a:r>
            <a:r>
              <a:rPr lang="en-US" sz="2400" b="1" dirty="0"/>
              <a:t>result is that </a:t>
            </a:r>
            <a:r>
              <a:rPr lang="en-US" sz="2400" b="1" dirty="0" smtClean="0"/>
              <a:t>E reaches </a:t>
            </a:r>
            <a:r>
              <a:rPr lang="en-US" sz="2400" b="1" dirty="0"/>
              <a:t>maximum value when </a:t>
            </a:r>
            <a:endParaRPr lang="en-US" sz="2400" b="1" dirty="0" smtClean="0"/>
          </a:p>
          <a:p>
            <a:pPr marL="457200" indent="-457200">
              <a:buFont typeface="Arial" pitchFamily="34" charset="0"/>
              <a:buChar char="•"/>
            </a:pPr>
            <a:r>
              <a:rPr lang="en-US" sz="2400" b="1" dirty="0" smtClean="0"/>
              <a:t>Note that when they have the same value, E = 0</a:t>
            </a:r>
            <a:endParaRPr lang="en-US" sz="2400" b="1" dirty="0"/>
          </a:p>
        </p:txBody>
      </p:sp>
      <p:pic>
        <p:nvPicPr>
          <p:cNvPr id="7" name="Picture 6" descr=" \frac{v_2}{v_1} "/>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724400" y="4495800"/>
            <a:ext cx="266700" cy="462716"/>
          </a:xfrm>
          <a:prstGeom prst="rect">
            <a:avLst/>
          </a:prstGeom>
          <a:noFill/>
          <a:ln>
            <a:noFill/>
          </a:ln>
        </p:spPr>
      </p:pic>
      <p:pic>
        <p:nvPicPr>
          <p:cNvPr id="8" name="Picture 7" descr=" \begin{matrix} \frac {v_2}{v_1} = \frac13 \end{matrix} "/>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7696200" y="5641093"/>
            <a:ext cx="723900" cy="457200"/>
          </a:xfrm>
          <a:prstGeom prst="rect">
            <a:avLst/>
          </a:prstGeom>
          <a:noFill/>
          <a:ln>
            <a:noFill/>
          </a:ln>
        </p:spPr>
      </p:pic>
      <p:sp>
        <p:nvSpPr>
          <p:cNvPr id="9" name="TextBox 8"/>
          <p:cNvSpPr txBox="1"/>
          <p:nvPr/>
        </p:nvSpPr>
        <p:spPr>
          <a:xfrm>
            <a:off x="5181600" y="381000"/>
            <a:ext cx="3733800" cy="1938992"/>
          </a:xfrm>
          <a:prstGeom prst="rect">
            <a:avLst/>
          </a:prstGeom>
          <a:noFill/>
        </p:spPr>
        <p:txBody>
          <a:bodyPr wrap="square" rtlCol="0">
            <a:spAutoFit/>
          </a:bodyPr>
          <a:lstStyle/>
          <a:p>
            <a:pPr marL="457200" indent="-457200">
              <a:buFont typeface="Arial" pitchFamily="34" charset="0"/>
              <a:buChar char="•"/>
            </a:pPr>
            <a:r>
              <a:rPr lang="en-US" sz="2400" b="1" dirty="0"/>
              <a:t>The horizontal axis reflects the ratio </a:t>
            </a:r>
            <a:r>
              <a:rPr lang="en-US" sz="2400" b="1" i="1" dirty="0"/>
              <a:t>v</a:t>
            </a:r>
            <a:r>
              <a:rPr lang="en-US" sz="2400" b="1" baseline="-25000" dirty="0"/>
              <a:t>2</a:t>
            </a:r>
            <a:r>
              <a:rPr lang="en-US" sz="2400" b="1" dirty="0"/>
              <a:t>/</a:t>
            </a:r>
            <a:r>
              <a:rPr lang="en-US" sz="2400" b="1" i="1" dirty="0"/>
              <a:t>v</a:t>
            </a:r>
            <a:r>
              <a:rPr lang="en-US" sz="2400" b="1" baseline="-25000" dirty="0"/>
              <a:t>1</a:t>
            </a:r>
            <a:r>
              <a:rPr lang="en-US" sz="2400" b="1" dirty="0"/>
              <a:t>, the vertical axis is the "power </a:t>
            </a:r>
            <a:r>
              <a:rPr lang="en-US" sz="2400" b="1" dirty="0" smtClean="0"/>
              <a:t>coefficient" </a:t>
            </a:r>
            <a:r>
              <a:rPr lang="en-US" sz="2400" b="1" i="1" dirty="0"/>
              <a:t>C</a:t>
            </a:r>
            <a:r>
              <a:rPr lang="en-US" sz="2400" b="1" baseline="-25000" dirty="0"/>
              <a:t>p</a:t>
            </a:r>
            <a:r>
              <a:rPr lang="en-US" sz="2400" b="1" dirty="0"/>
              <a:t>.</a:t>
            </a:r>
          </a:p>
          <a:p>
            <a:pPr marL="457200" indent="-457200">
              <a:buFont typeface="Arial" pitchFamily="34" charset="0"/>
              <a:buChar char="•"/>
            </a:pPr>
            <a:endParaRPr lang="en-US" sz="2400" b="1" dirty="0"/>
          </a:p>
        </p:txBody>
      </p:sp>
    </p:spTree>
    <p:extLst>
      <p:ext uri="{BB962C8B-B14F-4D97-AF65-F5344CB8AC3E}">
        <p14:creationId xmlns:p14="http://schemas.microsoft.com/office/powerpoint/2010/main" xmlns="" val="145874866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52</a:t>
            </a:fld>
            <a:endParaRPr lang="en-US"/>
          </a:p>
        </p:txBody>
      </p:sp>
      <p:sp>
        <p:nvSpPr>
          <p:cNvPr id="5" name="TextBox 4"/>
          <p:cNvSpPr txBox="1"/>
          <p:nvPr/>
        </p:nvSpPr>
        <p:spPr>
          <a:xfrm>
            <a:off x="304800" y="477317"/>
            <a:ext cx="8001000" cy="830997"/>
          </a:xfrm>
          <a:prstGeom prst="rect">
            <a:avLst/>
          </a:prstGeom>
          <a:noFill/>
        </p:spPr>
        <p:txBody>
          <a:bodyPr wrap="square" rtlCol="0">
            <a:spAutoFit/>
          </a:bodyPr>
          <a:lstStyle/>
          <a:p>
            <a:pPr marL="457200" indent="-457200">
              <a:buFont typeface="Arial" pitchFamily="34" charset="0"/>
              <a:buChar char="•"/>
            </a:pPr>
            <a:r>
              <a:rPr lang="en-US" sz="2400" b="1" dirty="0"/>
              <a:t>Substituting this value results in:</a:t>
            </a:r>
          </a:p>
          <a:p>
            <a:pPr marL="457200" indent="-457200">
              <a:buFont typeface="Arial" pitchFamily="34" charset="0"/>
              <a:buChar char="•"/>
            </a:pPr>
            <a:endParaRPr lang="en-US" sz="2400" b="1" dirty="0"/>
          </a:p>
        </p:txBody>
      </p:sp>
      <p:pic>
        <p:nvPicPr>
          <p:cNvPr id="6" name="Picture 5" descr=" P_{\rm max} = \begin{matrix} \frac{16}{27} \cdot \frac{1}{2} \end{matrix} \cdot \rho \cdot S \cdot v_1^3 "/>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371600" y="990600"/>
            <a:ext cx="5486400" cy="762000"/>
          </a:xfrm>
          <a:prstGeom prst="rect">
            <a:avLst/>
          </a:prstGeom>
          <a:noFill/>
          <a:ln>
            <a:noFill/>
          </a:ln>
        </p:spPr>
      </p:pic>
      <p:sp>
        <p:nvSpPr>
          <p:cNvPr id="7" name="TextBox 6"/>
          <p:cNvSpPr txBox="1"/>
          <p:nvPr/>
        </p:nvSpPr>
        <p:spPr>
          <a:xfrm>
            <a:off x="304800" y="1981199"/>
            <a:ext cx="8077200" cy="1200329"/>
          </a:xfrm>
          <a:prstGeom prst="rect">
            <a:avLst/>
          </a:prstGeom>
          <a:noFill/>
        </p:spPr>
        <p:txBody>
          <a:bodyPr wrap="square" rtlCol="0">
            <a:spAutoFit/>
          </a:bodyPr>
          <a:lstStyle/>
          <a:p>
            <a:pPr marL="457200" indent="-457200">
              <a:buFont typeface="Arial" pitchFamily="34" charset="0"/>
              <a:buChar char="•"/>
            </a:pPr>
            <a:r>
              <a:rPr lang="en-US" sz="2400" b="1" dirty="0"/>
              <a:t>The work rate obtainable from a cylinder of fluid with cross sectional area </a:t>
            </a:r>
            <a:r>
              <a:rPr lang="en-US" sz="2400" b="1" i="1" dirty="0"/>
              <a:t>S</a:t>
            </a:r>
            <a:r>
              <a:rPr lang="en-US" sz="2400" b="1" dirty="0"/>
              <a:t> and velocity </a:t>
            </a:r>
            <a:r>
              <a:rPr lang="en-US" sz="2400" b="1" i="1" dirty="0"/>
              <a:t>v</a:t>
            </a:r>
            <a:r>
              <a:rPr lang="en-US" sz="2400" b="1" i="1" baseline="-25000" dirty="0"/>
              <a:t>1</a:t>
            </a:r>
            <a:r>
              <a:rPr lang="en-US" sz="2400" b="1" dirty="0"/>
              <a:t> is:</a:t>
            </a:r>
          </a:p>
          <a:p>
            <a:pPr marL="457200" indent="-457200">
              <a:buFont typeface="Arial" pitchFamily="34" charset="0"/>
              <a:buChar char="•"/>
            </a:pPr>
            <a:endParaRPr lang="en-US" sz="2400" b="1" dirty="0"/>
          </a:p>
        </p:txBody>
      </p:sp>
      <p:pic>
        <p:nvPicPr>
          <p:cNvPr id="8" name="Picture 7" descr=" P = \begin{matrix} \frac12 \end{matrix} \cdot \rho \cdot S \cdot v_1^3 \cdot C_\mathrm{p} "/>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129638" y="2924582"/>
            <a:ext cx="4423562" cy="504418"/>
          </a:xfrm>
          <a:prstGeom prst="rect">
            <a:avLst/>
          </a:prstGeom>
          <a:noFill/>
          <a:ln>
            <a:noFill/>
          </a:ln>
        </p:spPr>
      </p:pic>
      <p:sp>
        <p:nvSpPr>
          <p:cNvPr id="9" name="TextBox 8"/>
          <p:cNvSpPr txBox="1"/>
          <p:nvPr/>
        </p:nvSpPr>
        <p:spPr>
          <a:xfrm>
            <a:off x="381000" y="3657600"/>
            <a:ext cx="8229600" cy="3231654"/>
          </a:xfrm>
          <a:prstGeom prst="rect">
            <a:avLst/>
          </a:prstGeom>
          <a:noFill/>
        </p:spPr>
        <p:txBody>
          <a:bodyPr wrap="square" rtlCol="0">
            <a:spAutoFit/>
          </a:bodyPr>
          <a:lstStyle/>
          <a:p>
            <a:pPr marL="457200" indent="-457200">
              <a:buFont typeface="Arial" pitchFamily="34" charset="0"/>
              <a:buChar char="•"/>
            </a:pPr>
            <a:r>
              <a:rPr lang="en-US" sz="2000" b="1" dirty="0"/>
              <a:t>The </a:t>
            </a:r>
            <a:r>
              <a:rPr lang="en-US" sz="2000" b="1" i="1" dirty="0"/>
              <a:t>"power </a:t>
            </a:r>
            <a:r>
              <a:rPr lang="en-US" sz="2000" b="1" i="1" dirty="0" smtClean="0"/>
              <a:t>coefficient"</a:t>
            </a:r>
            <a:r>
              <a:rPr lang="en-US" sz="2000" b="1" dirty="0" smtClean="0"/>
              <a:t> </a:t>
            </a:r>
            <a:r>
              <a:rPr lang="en-US" sz="2000" b="1" i="1" dirty="0" err="1"/>
              <a:t>C</a:t>
            </a:r>
            <a:r>
              <a:rPr lang="en-US" sz="2000" b="1" baseline="-25000" dirty="0" err="1"/>
              <a:t>p</a:t>
            </a:r>
            <a:r>
              <a:rPr lang="en-US" sz="2000" b="1" dirty="0"/>
              <a:t> (= </a:t>
            </a:r>
            <a:r>
              <a:rPr lang="en-US" sz="2000" b="1" i="1" dirty="0"/>
              <a:t>P</a:t>
            </a:r>
            <a:r>
              <a:rPr lang="en-US" sz="2000" b="1" dirty="0"/>
              <a:t>/</a:t>
            </a:r>
            <a:r>
              <a:rPr lang="en-US" sz="2000" b="1" i="1" dirty="0" err="1"/>
              <a:t>P</a:t>
            </a:r>
            <a:r>
              <a:rPr lang="en-US" sz="2000" b="1" baseline="-25000" dirty="0" err="1"/>
              <a:t>wind</a:t>
            </a:r>
            <a:r>
              <a:rPr lang="en-US" sz="2000" b="1" dirty="0"/>
              <a:t>) has a maximum value of: </a:t>
            </a:r>
            <a:r>
              <a:rPr lang="en-US" sz="2000" b="1" i="1" dirty="0" err="1"/>
              <a:t>C</a:t>
            </a:r>
            <a:r>
              <a:rPr lang="en-US" sz="2000" b="1" baseline="-25000" dirty="0" err="1"/>
              <a:t>p.max</a:t>
            </a:r>
            <a:r>
              <a:rPr lang="en-US" sz="2000" b="1" dirty="0"/>
              <a:t> = 16/27 = 0.593 (or 59.3%; </a:t>
            </a:r>
            <a:endParaRPr lang="en-US" sz="2000" b="1" dirty="0" smtClean="0"/>
          </a:p>
          <a:p>
            <a:pPr marL="457200" indent="-457200">
              <a:buFont typeface="Arial" pitchFamily="34" charset="0"/>
              <a:buChar char="•"/>
            </a:pPr>
            <a:r>
              <a:rPr lang="en-US" sz="2000" b="1" dirty="0" smtClean="0"/>
              <a:t>However</a:t>
            </a:r>
            <a:r>
              <a:rPr lang="en-US" sz="2000" b="1" dirty="0"/>
              <a:t>, coefficients of performance are usually expressed as a decimal, not a percentage).</a:t>
            </a:r>
          </a:p>
          <a:p>
            <a:pPr marL="457200" indent="-457200">
              <a:buFont typeface="Arial" pitchFamily="34" charset="0"/>
              <a:buChar char="•"/>
            </a:pPr>
            <a:r>
              <a:rPr lang="en-US" sz="2000" b="1" dirty="0"/>
              <a:t>Rotor losses are the most significant energy losses in, for example, a wind mill. It is, therefore, important to reduce these as much as </a:t>
            </a:r>
            <a:r>
              <a:rPr lang="en-US" sz="2000" b="1" dirty="0" smtClean="0"/>
              <a:t>possible</a:t>
            </a:r>
          </a:p>
          <a:p>
            <a:pPr marL="457200" indent="-457200">
              <a:buFont typeface="Arial" pitchFamily="34" charset="0"/>
              <a:buChar char="•"/>
            </a:pPr>
            <a:r>
              <a:rPr lang="en-US" sz="2000" b="1" dirty="0" smtClean="0"/>
              <a:t>Modern </a:t>
            </a:r>
            <a:r>
              <a:rPr lang="en-US" sz="2000" b="1" dirty="0"/>
              <a:t>rotors achieve values for </a:t>
            </a:r>
            <a:r>
              <a:rPr lang="en-US" sz="2000" b="1" i="1" dirty="0" err="1"/>
              <a:t>C</a:t>
            </a:r>
            <a:r>
              <a:rPr lang="en-US" sz="2000" b="1" baseline="-25000" dirty="0" err="1"/>
              <a:t>p</a:t>
            </a:r>
            <a:r>
              <a:rPr lang="en-US" sz="2000" b="1" dirty="0"/>
              <a:t> in the range of 0.4 to 0.5, which is 70 to 80% of the theoretically possible maximum.</a:t>
            </a:r>
          </a:p>
          <a:p>
            <a:pPr marL="457200" indent="-457200">
              <a:buFont typeface="Arial" pitchFamily="34" charset="0"/>
              <a:buChar char="•"/>
            </a:pPr>
            <a:endParaRPr lang="en-US" sz="2400" b="1" dirty="0"/>
          </a:p>
        </p:txBody>
      </p:sp>
    </p:spTree>
    <p:extLst>
      <p:ext uri="{BB962C8B-B14F-4D97-AF65-F5344CB8AC3E}">
        <p14:creationId xmlns:p14="http://schemas.microsoft.com/office/powerpoint/2010/main" xmlns="" val="369277827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53</a:t>
            </a:fld>
            <a:endParaRPr lang="en-US"/>
          </a:p>
        </p:txBody>
      </p:sp>
      <p:sp>
        <p:nvSpPr>
          <p:cNvPr id="5" name="TextBox 4"/>
          <p:cNvSpPr txBox="1"/>
          <p:nvPr/>
        </p:nvSpPr>
        <p:spPr>
          <a:xfrm>
            <a:off x="228600" y="228600"/>
            <a:ext cx="8534400" cy="4893647"/>
          </a:xfrm>
          <a:prstGeom prst="rect">
            <a:avLst/>
          </a:prstGeom>
          <a:noFill/>
        </p:spPr>
        <p:txBody>
          <a:bodyPr wrap="square" rtlCol="0">
            <a:spAutoFit/>
          </a:bodyPr>
          <a:lstStyle/>
          <a:p>
            <a:r>
              <a:rPr lang="en-US" sz="2400" b="1" dirty="0"/>
              <a:t>Points of </a:t>
            </a:r>
            <a:r>
              <a:rPr lang="en-US" sz="2400" b="1" dirty="0" smtClean="0"/>
              <a:t>interest</a:t>
            </a:r>
          </a:p>
          <a:p>
            <a:endParaRPr lang="en-US" sz="2400" dirty="0"/>
          </a:p>
          <a:p>
            <a:pPr marL="342900" indent="-342900">
              <a:buFont typeface="Arial" pitchFamily="34" charset="0"/>
              <a:buChar char="•"/>
            </a:pPr>
            <a:r>
              <a:rPr lang="en-US" sz="2400" b="1" dirty="0"/>
              <a:t>Note that the preceding analysis has no dependence on the geometry, therefore S may take any form provided that the flow travels axially from the entrance to the control volume to the exit, and the control volume has uniform entry and exit </a:t>
            </a:r>
            <a:r>
              <a:rPr lang="en-US" sz="2400" b="1" dirty="0" smtClean="0"/>
              <a:t>velocities</a:t>
            </a:r>
          </a:p>
          <a:p>
            <a:pPr marL="342900" indent="-342900">
              <a:buFont typeface="Arial" pitchFamily="34" charset="0"/>
              <a:buChar char="•"/>
            </a:pPr>
            <a:r>
              <a:rPr lang="en-US" sz="2400" b="1" dirty="0" smtClean="0"/>
              <a:t>Note </a:t>
            </a:r>
            <a:r>
              <a:rPr lang="en-US" sz="2400" b="1" dirty="0"/>
              <a:t>that any extraneous effects can only decrease the performance of the turbine since this analysis was idealized to disregard </a:t>
            </a:r>
            <a:r>
              <a:rPr lang="en-US" sz="2400" b="1" dirty="0" smtClean="0"/>
              <a:t>friction</a:t>
            </a:r>
          </a:p>
          <a:p>
            <a:pPr marL="342900" indent="-342900">
              <a:buFont typeface="Arial" pitchFamily="34" charset="0"/>
              <a:buChar char="•"/>
            </a:pPr>
            <a:r>
              <a:rPr lang="en-US" sz="2400" b="1" dirty="0" smtClean="0"/>
              <a:t>Any </a:t>
            </a:r>
            <a:r>
              <a:rPr lang="en-US" sz="2400" b="1" dirty="0"/>
              <a:t>non-ideal effects would detract from the energy available in the incoming fluid, lowering the overall efficiencies.</a:t>
            </a:r>
          </a:p>
          <a:p>
            <a:pPr marL="457200" indent="-457200">
              <a:buFont typeface="Arial" pitchFamily="34" charset="0"/>
              <a:buChar char="•"/>
            </a:pPr>
            <a:endParaRPr lang="en-US" sz="2400" b="1" dirty="0"/>
          </a:p>
        </p:txBody>
      </p:sp>
    </p:spTree>
    <p:extLst>
      <p:ext uri="{BB962C8B-B14F-4D97-AF65-F5344CB8AC3E}">
        <p14:creationId xmlns:p14="http://schemas.microsoft.com/office/powerpoint/2010/main" xmlns="" val="66373017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54</a:t>
            </a:fld>
            <a:endParaRPr lang="en-US"/>
          </a:p>
        </p:txBody>
      </p:sp>
      <p:sp>
        <p:nvSpPr>
          <p:cNvPr id="5" name="TextBox 4"/>
          <p:cNvSpPr txBox="1"/>
          <p:nvPr/>
        </p:nvSpPr>
        <p:spPr>
          <a:xfrm>
            <a:off x="304800" y="228600"/>
            <a:ext cx="8458200" cy="5262979"/>
          </a:xfrm>
          <a:prstGeom prst="rect">
            <a:avLst/>
          </a:prstGeom>
          <a:noFill/>
        </p:spPr>
        <p:txBody>
          <a:bodyPr wrap="square" rtlCol="0">
            <a:spAutoFit/>
          </a:bodyPr>
          <a:lstStyle/>
          <a:p>
            <a:pPr marL="457200" indent="-457200">
              <a:buFont typeface="Arial" pitchFamily="34" charset="0"/>
              <a:buChar char="•"/>
            </a:pPr>
            <a:r>
              <a:rPr lang="en-US" sz="2400" b="1" dirty="0"/>
              <a:t>There have been several arguments made about this limit and the effects of nozzles, and there is a distinct difficulty when considering power devices that use more captured area than the area of the </a:t>
            </a:r>
            <a:r>
              <a:rPr lang="en-US" sz="2400" b="1" dirty="0" smtClean="0"/>
              <a:t>rotor</a:t>
            </a:r>
          </a:p>
          <a:p>
            <a:pPr marL="457200" indent="-457200">
              <a:buFont typeface="Arial" pitchFamily="34" charset="0"/>
              <a:buChar char="•"/>
            </a:pPr>
            <a:r>
              <a:rPr lang="en-US" sz="2400" b="1" dirty="0" smtClean="0"/>
              <a:t>Some </a:t>
            </a:r>
            <a:r>
              <a:rPr lang="en-US" sz="2400" b="1" dirty="0"/>
              <a:t>manufacturers and inventors have made claims of exceeding the Betz' limit by doing just this; in reality, their initial assumptions are wrong, since they are using a substantially larger </a:t>
            </a:r>
            <a:r>
              <a:rPr lang="en-US" sz="2400" b="1" i="1" dirty="0"/>
              <a:t>A</a:t>
            </a:r>
            <a:r>
              <a:rPr lang="en-US" sz="2400" b="1" baseline="-25000" dirty="0"/>
              <a:t>1</a:t>
            </a:r>
            <a:r>
              <a:rPr lang="en-US" sz="2400" b="1" dirty="0"/>
              <a:t> than the size of their rotor, and this skews their efficiency </a:t>
            </a:r>
            <a:r>
              <a:rPr lang="en-US" sz="2400" b="1" dirty="0" smtClean="0"/>
              <a:t>number</a:t>
            </a:r>
          </a:p>
          <a:p>
            <a:pPr marL="457200" indent="-457200">
              <a:buFont typeface="Arial" pitchFamily="34" charset="0"/>
              <a:buChar char="•"/>
            </a:pPr>
            <a:r>
              <a:rPr lang="en-US" sz="2400" b="1" dirty="0" smtClean="0"/>
              <a:t>In </a:t>
            </a:r>
            <a:r>
              <a:rPr lang="en-US" sz="2400" b="1" dirty="0"/>
              <a:t>reality, the rotor is just as efficient as it would be without the nozzle or capture device, but by adding such a device you make more power available in the upstream wind from the rotor.</a:t>
            </a:r>
          </a:p>
          <a:p>
            <a:pPr marL="457200" indent="-457200">
              <a:buFont typeface="Arial" pitchFamily="34" charset="0"/>
              <a:buChar char="•"/>
            </a:pPr>
            <a:endParaRPr lang="en-US" sz="2400" b="1" dirty="0"/>
          </a:p>
        </p:txBody>
      </p:sp>
    </p:spTree>
    <p:extLst>
      <p:ext uri="{BB962C8B-B14F-4D97-AF65-F5344CB8AC3E}">
        <p14:creationId xmlns:p14="http://schemas.microsoft.com/office/powerpoint/2010/main" xmlns="" val="25076465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55</a:t>
            </a:fld>
            <a:endParaRPr lang="en-US"/>
          </a:p>
        </p:txBody>
      </p:sp>
      <p:sp>
        <p:nvSpPr>
          <p:cNvPr id="5" name="TextBox 4"/>
          <p:cNvSpPr txBox="1"/>
          <p:nvPr/>
        </p:nvSpPr>
        <p:spPr>
          <a:xfrm>
            <a:off x="457200" y="152400"/>
            <a:ext cx="8229600" cy="1200329"/>
          </a:xfrm>
          <a:prstGeom prst="rect">
            <a:avLst/>
          </a:prstGeom>
          <a:noFill/>
        </p:spPr>
        <p:txBody>
          <a:bodyPr wrap="square" rtlCol="0">
            <a:spAutoFit/>
          </a:bodyPr>
          <a:lstStyle/>
          <a:p>
            <a:pPr marL="457200" indent="-457200">
              <a:buFont typeface="Arial" pitchFamily="34" charset="0"/>
              <a:buChar char="•"/>
            </a:pPr>
            <a:r>
              <a:rPr lang="en-US" sz="2400" b="1" dirty="0"/>
              <a:t>Observation: If we use the middle following (harmonic mean) of the speeds</a:t>
            </a:r>
          </a:p>
          <a:p>
            <a:pPr marL="457200" indent="-457200">
              <a:buFont typeface="Arial" pitchFamily="34" charset="0"/>
              <a:buChar char="•"/>
            </a:pPr>
            <a:endParaRPr lang="en-US" sz="2400" b="1" dirty="0"/>
          </a:p>
        </p:txBody>
      </p:sp>
      <p:pic>
        <p:nvPicPr>
          <p:cNvPr id="6" name="Picture 5" descr="V_{avg} = \frac{2}{\frac{1}{V_1} + \frac{1}{V_2}} = \frac{2 V_1 V_2}{V_1 + V_2}"/>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476374" y="990600"/>
            <a:ext cx="5076825" cy="1219200"/>
          </a:xfrm>
          <a:prstGeom prst="rect">
            <a:avLst/>
          </a:prstGeom>
          <a:noFill/>
          <a:ln>
            <a:noFill/>
          </a:ln>
        </p:spPr>
      </p:pic>
      <p:sp>
        <p:nvSpPr>
          <p:cNvPr id="7" name="TextBox 6"/>
          <p:cNvSpPr txBox="1"/>
          <p:nvPr/>
        </p:nvSpPr>
        <p:spPr>
          <a:xfrm>
            <a:off x="685800" y="2590800"/>
            <a:ext cx="8001000" cy="1569660"/>
          </a:xfrm>
          <a:prstGeom prst="rect">
            <a:avLst/>
          </a:prstGeom>
          <a:noFill/>
        </p:spPr>
        <p:txBody>
          <a:bodyPr wrap="square" rtlCol="0">
            <a:spAutoFit/>
          </a:bodyPr>
          <a:lstStyle/>
          <a:p>
            <a:pPr marL="457200" indent="-457200">
              <a:buFont typeface="Arial" pitchFamily="34" charset="0"/>
              <a:buChar char="•"/>
            </a:pPr>
            <a:r>
              <a:rPr lang="en-US" sz="2400" b="1" dirty="0"/>
              <a:t>To take the place of </a:t>
            </a:r>
            <a:r>
              <a:rPr lang="en-US" sz="2400" b="1" dirty="0" err="1"/>
              <a:t>V</a:t>
            </a:r>
            <a:r>
              <a:rPr lang="en-US" sz="2400" b="1" baseline="-25000" dirty="0" err="1"/>
              <a:t>avg</a:t>
            </a:r>
            <a:r>
              <a:rPr lang="en-US" sz="2400" b="1" dirty="0"/>
              <a:t> = (V</a:t>
            </a:r>
            <a:r>
              <a:rPr lang="en-US" sz="2400" b="1" baseline="-25000" dirty="0"/>
              <a:t>1</a:t>
            </a:r>
            <a:r>
              <a:rPr lang="en-US" sz="2400" b="1" dirty="0"/>
              <a:t> + V</a:t>
            </a:r>
            <a:r>
              <a:rPr lang="en-US" sz="2400" b="1" baseline="-25000" dirty="0"/>
              <a:t>2</a:t>
            </a:r>
            <a:r>
              <a:rPr lang="en-US" sz="2400" b="1" dirty="0"/>
              <a:t>) / 2, then if V</a:t>
            </a:r>
            <a:r>
              <a:rPr lang="en-US" sz="2400" b="1" baseline="-25000" dirty="0"/>
              <a:t>2</a:t>
            </a:r>
            <a:r>
              <a:rPr lang="en-US" sz="2400" b="1" dirty="0"/>
              <a:t> = 0 then </a:t>
            </a:r>
            <a:r>
              <a:rPr lang="en-US" sz="2400" b="1" dirty="0" err="1"/>
              <a:t>V</a:t>
            </a:r>
            <a:r>
              <a:rPr lang="en-US" sz="2400" b="1" baseline="-25000" dirty="0" err="1"/>
              <a:t>avg</a:t>
            </a:r>
            <a:r>
              <a:rPr lang="en-US" sz="2400" b="1" dirty="0"/>
              <a:t> = 0 for whatever value of V</a:t>
            </a:r>
            <a:r>
              <a:rPr lang="en-US" sz="2400" b="1" baseline="-25000" dirty="0"/>
              <a:t>1</a:t>
            </a:r>
            <a:r>
              <a:rPr lang="en-US" sz="2400" b="1" dirty="0"/>
              <a:t> (impact without </a:t>
            </a:r>
            <a:r>
              <a:rPr lang="en-US" sz="2400" b="1" dirty="0" smtClean="0"/>
              <a:t>motion)</a:t>
            </a:r>
          </a:p>
          <a:p>
            <a:pPr marL="457200" indent="-457200">
              <a:buFont typeface="Arial" pitchFamily="34" charset="0"/>
              <a:buChar char="•"/>
            </a:pPr>
            <a:r>
              <a:rPr lang="en-US" sz="2400" b="1" dirty="0" smtClean="0"/>
              <a:t>The </a:t>
            </a:r>
            <a:r>
              <a:rPr lang="en-US" sz="2400" b="1" dirty="0"/>
              <a:t>calculation is very simple and gives a 50% output.</a:t>
            </a:r>
          </a:p>
          <a:p>
            <a:pPr marL="457200" indent="-457200">
              <a:buFont typeface="Arial" pitchFamily="34" charset="0"/>
              <a:buChar char="•"/>
            </a:pPr>
            <a:endParaRPr lang="en-US" sz="2400" b="1" dirty="0"/>
          </a:p>
        </p:txBody>
      </p:sp>
    </p:spTree>
    <p:extLst>
      <p:ext uri="{BB962C8B-B14F-4D97-AF65-F5344CB8AC3E}">
        <p14:creationId xmlns:p14="http://schemas.microsoft.com/office/powerpoint/2010/main" xmlns="" val="21264261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56</a:t>
            </a:fld>
            <a:endParaRPr lang="en-US"/>
          </a:p>
        </p:txBody>
      </p:sp>
      <p:pic>
        <p:nvPicPr>
          <p:cNvPr id="5" name="Picture 5" descr="V_{OC} \approx \frac{kT}{q} \ln \left(\frac{I_L}{I_0} + 1\right)."/>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371600" y="1295400"/>
            <a:ext cx="2971800" cy="877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 name="TextBox 5"/>
          <p:cNvSpPr txBox="1"/>
          <p:nvPr/>
        </p:nvSpPr>
        <p:spPr>
          <a:xfrm>
            <a:off x="228600" y="304800"/>
            <a:ext cx="8534400" cy="830997"/>
          </a:xfrm>
          <a:prstGeom prst="rect">
            <a:avLst/>
          </a:prstGeom>
          <a:noFill/>
        </p:spPr>
        <p:txBody>
          <a:bodyPr wrap="square" rtlCol="0">
            <a:spAutoFit/>
          </a:bodyPr>
          <a:lstStyle/>
          <a:p>
            <a:pPr marL="457200" indent="-457200">
              <a:buFont typeface="Arial" pitchFamily="34" charset="0"/>
              <a:buChar char="•"/>
            </a:pPr>
            <a:r>
              <a:rPr lang="en-US" sz="2400" b="1" dirty="0" smtClean="0"/>
              <a:t>How does the open circuit voltage of a solar cell change if the Temperature is doubled?</a:t>
            </a:r>
            <a:endParaRPr lang="en-US" sz="2400" b="1" dirty="0"/>
          </a:p>
        </p:txBody>
      </p:sp>
      <p:sp>
        <p:nvSpPr>
          <p:cNvPr id="7" name="TextBox 6"/>
          <p:cNvSpPr txBox="1"/>
          <p:nvPr/>
        </p:nvSpPr>
        <p:spPr>
          <a:xfrm>
            <a:off x="685800" y="2590800"/>
            <a:ext cx="7848600" cy="461665"/>
          </a:xfrm>
          <a:prstGeom prst="rect">
            <a:avLst/>
          </a:prstGeom>
          <a:noFill/>
        </p:spPr>
        <p:txBody>
          <a:bodyPr wrap="square" rtlCol="0">
            <a:spAutoFit/>
          </a:bodyPr>
          <a:lstStyle/>
          <a:p>
            <a:pPr marL="457200" indent="-457200">
              <a:buFont typeface="Arial" pitchFamily="34" charset="0"/>
              <a:buChar char="•"/>
            </a:pPr>
            <a:r>
              <a:rPr lang="en-US" sz="2400" b="1" dirty="0" smtClean="0"/>
              <a:t>V</a:t>
            </a:r>
            <a:r>
              <a:rPr lang="en-US" sz="2400" b="1" baseline="-25000" dirty="0" smtClean="0"/>
              <a:t>OC </a:t>
            </a:r>
            <a:r>
              <a:rPr lang="en-US" sz="2400" b="1" dirty="0" smtClean="0"/>
              <a:t> doubles as well</a:t>
            </a:r>
            <a:endParaRPr lang="en-US" sz="2400" b="1" dirty="0"/>
          </a:p>
        </p:txBody>
      </p:sp>
      <p:sp>
        <p:nvSpPr>
          <p:cNvPr id="8" name="TextBox 7"/>
          <p:cNvSpPr txBox="1"/>
          <p:nvPr/>
        </p:nvSpPr>
        <p:spPr>
          <a:xfrm>
            <a:off x="455371" y="3546653"/>
            <a:ext cx="8077200" cy="461665"/>
          </a:xfrm>
          <a:prstGeom prst="rect">
            <a:avLst/>
          </a:prstGeom>
          <a:noFill/>
        </p:spPr>
        <p:txBody>
          <a:bodyPr wrap="square" rtlCol="0">
            <a:spAutoFit/>
          </a:bodyPr>
          <a:lstStyle/>
          <a:p>
            <a:pPr marL="457200" indent="-457200">
              <a:buFont typeface="Arial" pitchFamily="34" charset="0"/>
              <a:buChar char="•"/>
            </a:pPr>
            <a:r>
              <a:rPr lang="en-US" sz="2400" b="1" dirty="0" smtClean="0"/>
              <a:t>   </a:t>
            </a:r>
            <a:endParaRPr lang="en-US" sz="2400" b="1" dirty="0"/>
          </a:p>
        </p:txBody>
      </p:sp>
    </p:spTree>
    <p:extLst>
      <p:ext uri="{BB962C8B-B14F-4D97-AF65-F5344CB8AC3E}">
        <p14:creationId xmlns:p14="http://schemas.microsoft.com/office/powerpoint/2010/main" xmlns="" val="323654617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57</a:t>
            </a:fld>
            <a:endParaRPr lang="en-US"/>
          </a:p>
        </p:txBody>
      </p:sp>
      <p:sp>
        <p:nvSpPr>
          <p:cNvPr id="5" name="TextBox 4"/>
          <p:cNvSpPr txBox="1"/>
          <p:nvPr/>
        </p:nvSpPr>
        <p:spPr>
          <a:xfrm>
            <a:off x="304800" y="304800"/>
            <a:ext cx="8382000" cy="6370975"/>
          </a:xfrm>
          <a:prstGeom prst="rect">
            <a:avLst/>
          </a:prstGeom>
          <a:noFill/>
        </p:spPr>
        <p:txBody>
          <a:bodyPr wrap="square" rtlCol="0">
            <a:spAutoFit/>
          </a:bodyPr>
          <a:lstStyle/>
          <a:p>
            <a:pPr marL="457200" indent="-457200">
              <a:buFont typeface="Arial" pitchFamily="34" charset="0"/>
              <a:buChar char="•"/>
            </a:pPr>
            <a:r>
              <a:rPr lang="en-US" sz="2400" b="1" dirty="0" smtClean="0"/>
              <a:t>It is desired to obtain 20 kW of AC out of a solar array at 120 VAC, </a:t>
            </a:r>
            <a:r>
              <a:rPr lang="en-US" sz="2400" b="1" dirty="0" err="1" smtClean="0"/>
              <a:t>pf</a:t>
            </a:r>
            <a:r>
              <a:rPr lang="en-US" sz="2400" b="1" dirty="0" smtClean="0"/>
              <a:t> = 1</a:t>
            </a:r>
          </a:p>
          <a:p>
            <a:r>
              <a:rPr lang="en-US" sz="2400" b="1" dirty="0" smtClean="0"/>
              <a:t>.  The inverter has an efficiency of 80% and requires 50 VDC to operate.  Solar cells are available that provide a voltage output of 0.5 V at 3 A.  </a:t>
            </a:r>
          </a:p>
          <a:p>
            <a:pPr marL="457200" indent="-457200">
              <a:buFont typeface="Arial" pitchFamily="34" charset="0"/>
              <a:buChar char="•"/>
            </a:pPr>
            <a:r>
              <a:rPr lang="en-US" sz="2400" b="1" dirty="0" smtClean="0"/>
              <a:t>A  How many solar cells are required with a 20% safety factor?</a:t>
            </a:r>
          </a:p>
          <a:p>
            <a:pPr marL="457200" indent="-457200">
              <a:buFont typeface="Arial" pitchFamily="34" charset="0"/>
              <a:buChar char="•"/>
            </a:pPr>
            <a:r>
              <a:rPr lang="en-US" sz="2400" b="1" dirty="0" smtClean="0"/>
              <a:t>Sketch a connection diagram of the solar panel array.</a:t>
            </a:r>
          </a:p>
          <a:p>
            <a:pPr marL="457200" indent="-457200">
              <a:buFont typeface="Arial" pitchFamily="34" charset="0"/>
              <a:buChar char="•"/>
            </a:pPr>
            <a:r>
              <a:rPr lang="en-US" sz="2400" b="1" dirty="0" smtClean="0"/>
              <a:t>What will be the approximate cost of the array?</a:t>
            </a:r>
          </a:p>
          <a:p>
            <a:pPr marL="457200" indent="-457200">
              <a:buFont typeface="Arial" pitchFamily="34" charset="0"/>
              <a:buChar char="•"/>
            </a:pPr>
            <a:endParaRPr lang="en-US" sz="2400" b="1" dirty="0"/>
          </a:p>
          <a:p>
            <a:pPr marL="457200" indent="-457200">
              <a:buFont typeface="Arial" pitchFamily="34" charset="0"/>
              <a:buChar char="•"/>
            </a:pPr>
            <a:r>
              <a:rPr lang="en-US" sz="2400" b="1" dirty="0" smtClean="0"/>
              <a:t>Solution:</a:t>
            </a:r>
          </a:p>
          <a:p>
            <a:pPr marL="457200" indent="-457200">
              <a:buFont typeface="Arial" pitchFamily="34" charset="0"/>
              <a:buChar char="•"/>
            </a:pPr>
            <a:r>
              <a:rPr lang="en-US" sz="2400" b="1" dirty="0" smtClean="0"/>
              <a:t>50/.5 = 100 solar cells in series</a:t>
            </a:r>
          </a:p>
          <a:p>
            <a:pPr marL="457200" indent="-457200">
              <a:buFont typeface="Arial" pitchFamily="34" charset="0"/>
              <a:buChar char="•"/>
            </a:pPr>
            <a:r>
              <a:rPr lang="en-US" sz="2400" b="1" dirty="0" err="1" smtClean="0"/>
              <a:t>I</a:t>
            </a:r>
            <a:r>
              <a:rPr lang="en-US" sz="2400" b="1" baseline="-25000" dirty="0" err="1" smtClean="0"/>
              <a:t>total</a:t>
            </a:r>
            <a:r>
              <a:rPr lang="en-US" sz="2400" b="1" dirty="0" smtClean="0"/>
              <a:t>= 20,000/120 = 166.7 A</a:t>
            </a:r>
          </a:p>
          <a:p>
            <a:pPr marL="457200" indent="-457200">
              <a:buFont typeface="Arial" pitchFamily="34" charset="0"/>
              <a:buChar char="•"/>
            </a:pPr>
            <a:r>
              <a:rPr lang="en-US" sz="2400" b="1" dirty="0" smtClean="0"/>
              <a:t>Need 166.7/3 = 55.55 – 56 rows minimum ( no safety factor)</a:t>
            </a:r>
          </a:p>
          <a:p>
            <a:pPr marL="457200" indent="-457200">
              <a:buFont typeface="Arial" pitchFamily="34" charset="0"/>
              <a:buChar char="•"/>
            </a:pPr>
            <a:r>
              <a:rPr lang="en-US" sz="2400" b="1" dirty="0" smtClean="0"/>
              <a:t>Therefore a total of 56*100 = 5600 solar cells are needed</a:t>
            </a:r>
          </a:p>
          <a:p>
            <a:pPr marL="457200" indent="-457200">
              <a:buFont typeface="Arial" pitchFamily="34" charset="0"/>
              <a:buChar char="•"/>
            </a:pPr>
            <a:r>
              <a:rPr lang="en-US" sz="2400" b="1" dirty="0" smtClean="0"/>
              <a:t>With a safety factor of 20% - 5600*1.2 = 6720 solar cells</a:t>
            </a:r>
          </a:p>
          <a:p>
            <a:pPr marL="457200" indent="-457200">
              <a:buFont typeface="Arial" pitchFamily="34" charset="0"/>
              <a:buChar char="•"/>
            </a:pPr>
            <a:r>
              <a:rPr lang="en-US" sz="2400" b="1" dirty="0" smtClean="0"/>
              <a:t>Cost !=~ $15,000 from worksheet</a:t>
            </a:r>
            <a:endParaRPr lang="en-US" sz="2400" b="1" dirty="0"/>
          </a:p>
        </p:txBody>
      </p:sp>
    </p:spTree>
    <p:extLst>
      <p:ext uri="{BB962C8B-B14F-4D97-AF65-F5344CB8AC3E}">
        <p14:creationId xmlns:p14="http://schemas.microsoft.com/office/powerpoint/2010/main" xmlns="" val="292841888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58</a:t>
            </a:fld>
            <a:endParaRPr lang="en-US"/>
          </a:p>
        </p:txBody>
      </p:sp>
    </p:spTree>
    <p:extLst>
      <p:ext uri="{BB962C8B-B14F-4D97-AF65-F5344CB8AC3E}">
        <p14:creationId xmlns:p14="http://schemas.microsoft.com/office/powerpoint/2010/main" xmlns="" val="8401512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59</a:t>
            </a:fld>
            <a:endParaRPr lang="en-US"/>
          </a:p>
        </p:txBody>
      </p:sp>
    </p:spTree>
    <p:extLst>
      <p:ext uri="{BB962C8B-B14F-4D97-AF65-F5344CB8AC3E}">
        <p14:creationId xmlns:p14="http://schemas.microsoft.com/office/powerpoint/2010/main" xmlns="" val="27785934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6</a:t>
            </a:fld>
            <a:endParaRPr lang="en-US"/>
          </a:p>
        </p:txBody>
      </p:sp>
      <p:sp>
        <p:nvSpPr>
          <p:cNvPr id="5" name="TextBox 4"/>
          <p:cNvSpPr txBox="1"/>
          <p:nvPr/>
        </p:nvSpPr>
        <p:spPr>
          <a:xfrm>
            <a:off x="381000" y="304800"/>
            <a:ext cx="8382000" cy="461665"/>
          </a:xfrm>
          <a:prstGeom prst="rect">
            <a:avLst/>
          </a:prstGeom>
          <a:noFill/>
        </p:spPr>
        <p:txBody>
          <a:bodyPr wrap="square" rtlCol="0">
            <a:spAutoFit/>
          </a:bodyPr>
          <a:lstStyle/>
          <a:p>
            <a:pPr marL="457200" indent="-457200">
              <a:buFont typeface="Arial" pitchFamily="34" charset="0"/>
              <a:buChar char="•"/>
            </a:pPr>
            <a:endParaRPr lang="en-US" sz="2400" b="1" dirty="0"/>
          </a:p>
        </p:txBody>
      </p:sp>
      <p:graphicFrame>
        <p:nvGraphicFramePr>
          <p:cNvPr id="6" name="Table 5"/>
          <p:cNvGraphicFramePr>
            <a:graphicFrameLocks noGrp="1"/>
          </p:cNvGraphicFramePr>
          <p:nvPr>
            <p:extLst>
              <p:ext uri="{D42A27DB-BD31-4B8C-83A1-F6EECF244321}">
                <p14:modId xmlns:p14="http://schemas.microsoft.com/office/powerpoint/2010/main" xmlns="" val="2970293315"/>
              </p:ext>
            </p:extLst>
          </p:nvPr>
        </p:nvGraphicFramePr>
        <p:xfrm>
          <a:off x="381000" y="535632"/>
          <a:ext cx="8229600" cy="2715768"/>
        </p:xfrm>
        <a:graphic>
          <a:graphicData uri="http://schemas.openxmlformats.org/drawingml/2006/table">
            <a:tbl>
              <a:tblPr firstRow="1" firstCol="1" bandRow="1">
                <a:tableStyleId>{5C22544A-7EE6-4342-B048-85BDC9FD1C3A}</a:tableStyleId>
              </a:tblPr>
              <a:tblGrid>
                <a:gridCol w="2057400"/>
                <a:gridCol w="2057400"/>
                <a:gridCol w="2057400"/>
                <a:gridCol w="2057400"/>
              </a:tblGrid>
              <a:tr h="0">
                <a:tc gridSpan="4">
                  <a:txBody>
                    <a:bodyPr/>
                    <a:lstStyle/>
                    <a:p>
                      <a:pPr marL="0" marR="0" algn="ctr">
                        <a:lnSpc>
                          <a:spcPct val="115000"/>
                        </a:lnSpc>
                        <a:spcBef>
                          <a:spcPts val="0"/>
                        </a:spcBef>
                        <a:spcAft>
                          <a:spcPts val="1000"/>
                        </a:spcAft>
                      </a:pPr>
                      <a:r>
                        <a:rPr lang="en-US" sz="1100" dirty="0">
                          <a:effectLst/>
                        </a:rPr>
                        <a:t>World's largest onshore wind farms</a:t>
                      </a:r>
                      <a:endParaRPr lang="en-US" sz="1100" dirty="0">
                        <a:effectLst/>
                        <a:latin typeface="Calibri"/>
                        <a:ea typeface="Calibri"/>
                        <a:cs typeface="Times New Roman"/>
                      </a:endParaRPr>
                    </a:p>
                  </a:txBody>
                  <a:tcPr marL="9525" marR="9525" marT="9525" marB="9525" anchor="ctr"/>
                </a:tc>
                <a:tc hMerge="1">
                  <a:txBody>
                    <a:bodyPr/>
                    <a:lstStyle/>
                    <a:p>
                      <a:endParaRPr lang="en-US"/>
                    </a:p>
                  </a:txBody>
                  <a:tcPr/>
                </a:tc>
                <a:tc hMerge="1">
                  <a:txBody>
                    <a:bodyPr/>
                    <a:lstStyle/>
                    <a:p>
                      <a:endParaRPr lang="en-US"/>
                    </a:p>
                  </a:txBody>
                  <a:tcPr/>
                </a:tc>
                <a:tc hMerge="1">
                  <a:txBody>
                    <a:bodyPr/>
                    <a:lstStyle/>
                    <a:p>
                      <a:endParaRPr lang="en-US"/>
                    </a:p>
                  </a:txBody>
                  <a:tcPr/>
                </a:tc>
              </a:tr>
              <a:tr h="0">
                <a:tc>
                  <a:txBody>
                    <a:bodyPr/>
                    <a:lstStyle/>
                    <a:p>
                      <a:pPr marL="0" marR="0" algn="ctr">
                        <a:lnSpc>
                          <a:spcPct val="115000"/>
                        </a:lnSpc>
                        <a:spcBef>
                          <a:spcPts val="0"/>
                        </a:spcBef>
                        <a:spcAft>
                          <a:spcPts val="1000"/>
                        </a:spcAft>
                      </a:pPr>
                      <a:r>
                        <a:rPr lang="en-US" sz="1100">
                          <a:effectLst/>
                        </a:rPr>
                        <a:t>Wind farm</a:t>
                      </a:r>
                      <a:r>
                        <a:rPr lang="en-US" sz="1100" u="none" strike="noStrike">
                          <a:effectLst/>
                          <a:hlinkClick r:id="rId2"/>
                        </a:rPr>
                        <a:t> </a:t>
                      </a:r>
                      <a:endParaRPr lang="en-US" sz="1100">
                        <a:effectLst/>
                        <a:latin typeface="Calibri"/>
                        <a:ea typeface="Calibri"/>
                        <a:cs typeface="Times New Roman"/>
                      </a:endParaRPr>
                    </a:p>
                  </a:txBody>
                  <a:tcPr marL="9525" marR="9525" marT="9525" marB="9525" anchor="ctr"/>
                </a:tc>
                <a:tc>
                  <a:txBody>
                    <a:bodyPr/>
                    <a:lstStyle/>
                    <a:p>
                      <a:pPr marL="0" marR="0" algn="ctr">
                        <a:lnSpc>
                          <a:spcPct val="115000"/>
                        </a:lnSpc>
                        <a:spcBef>
                          <a:spcPts val="0"/>
                        </a:spcBef>
                        <a:spcAft>
                          <a:spcPts val="1000"/>
                        </a:spcAft>
                      </a:pPr>
                      <a:r>
                        <a:rPr lang="en-US" sz="1100">
                          <a:effectLst/>
                        </a:rPr>
                        <a:t>Current</a:t>
                      </a:r>
                      <a:br>
                        <a:rPr lang="en-US" sz="1100">
                          <a:effectLst/>
                        </a:rPr>
                      </a:br>
                      <a:r>
                        <a:rPr lang="en-US" sz="1100">
                          <a:effectLst/>
                        </a:rPr>
                        <a:t>capacity</a:t>
                      </a:r>
                      <a:br>
                        <a:rPr lang="en-US" sz="1100">
                          <a:effectLst/>
                        </a:rPr>
                      </a:br>
                      <a:r>
                        <a:rPr lang="en-US" sz="1100">
                          <a:effectLst/>
                        </a:rPr>
                        <a:t>(</a:t>
                      </a:r>
                      <a:r>
                        <a:rPr lang="en-US" sz="1100" u="sng">
                          <a:effectLst/>
                          <a:hlinkClick r:id="rId3" tooltip="Megawatt"/>
                        </a:rPr>
                        <a:t>MW</a:t>
                      </a:r>
                      <a:r>
                        <a:rPr lang="en-US" sz="1100">
                          <a:effectLst/>
                        </a:rPr>
                        <a:t>)</a:t>
                      </a:r>
                      <a:r>
                        <a:rPr lang="en-US" sz="1100" u="none" strike="noStrike">
                          <a:effectLst/>
                          <a:hlinkClick r:id="rId2"/>
                        </a:rPr>
                        <a:t> </a:t>
                      </a:r>
                      <a:endParaRPr lang="en-US" sz="1100">
                        <a:effectLst/>
                        <a:latin typeface="Calibri"/>
                        <a:ea typeface="Calibri"/>
                        <a:cs typeface="Times New Roman"/>
                      </a:endParaRPr>
                    </a:p>
                  </a:txBody>
                  <a:tcPr marL="9525" marR="9525" marT="9525" marB="9525" anchor="ctr"/>
                </a:tc>
                <a:tc>
                  <a:txBody>
                    <a:bodyPr/>
                    <a:lstStyle/>
                    <a:p>
                      <a:pPr marL="0" marR="0" algn="ctr">
                        <a:lnSpc>
                          <a:spcPct val="115000"/>
                        </a:lnSpc>
                        <a:spcBef>
                          <a:spcPts val="0"/>
                        </a:spcBef>
                        <a:spcAft>
                          <a:spcPts val="1000"/>
                        </a:spcAft>
                      </a:pPr>
                      <a:r>
                        <a:rPr lang="en-US" sz="1100">
                          <a:effectLst/>
                        </a:rPr>
                        <a:t>Country</a:t>
                      </a:r>
                      <a:r>
                        <a:rPr lang="en-US" sz="1100" u="none" strike="noStrike">
                          <a:effectLst/>
                          <a:hlinkClick r:id="rId2"/>
                        </a:rPr>
                        <a:t> </a:t>
                      </a:r>
                      <a:endParaRPr lang="en-US" sz="1100">
                        <a:effectLst/>
                        <a:latin typeface="Calibri"/>
                        <a:ea typeface="Calibri"/>
                        <a:cs typeface="Times New Roman"/>
                      </a:endParaRPr>
                    </a:p>
                  </a:txBody>
                  <a:tcPr marL="9525" marR="9525" marT="9525" marB="9525" anchor="ctr"/>
                </a:tc>
                <a:tc>
                  <a:txBody>
                    <a:bodyPr/>
                    <a:lstStyle/>
                    <a:p>
                      <a:pPr marL="0" marR="0" algn="ctr">
                        <a:lnSpc>
                          <a:spcPct val="115000"/>
                        </a:lnSpc>
                        <a:spcBef>
                          <a:spcPts val="0"/>
                        </a:spcBef>
                        <a:spcAft>
                          <a:spcPts val="1000"/>
                        </a:spcAft>
                      </a:pPr>
                      <a:r>
                        <a:rPr lang="en-US" sz="1100">
                          <a:effectLst/>
                        </a:rPr>
                        <a:t>Notes</a:t>
                      </a:r>
                      <a:r>
                        <a:rPr lang="en-US" sz="1100" u="none" strike="noStrike">
                          <a:effectLst/>
                          <a:hlinkClick r:id="rId2"/>
                        </a:rPr>
                        <a:t> </a:t>
                      </a:r>
                      <a:endParaRPr lang="en-US" sz="1100">
                        <a:effectLst/>
                        <a:latin typeface="Calibri"/>
                        <a:ea typeface="Calibri"/>
                        <a:cs typeface="Times New Roman"/>
                      </a:endParaRPr>
                    </a:p>
                  </a:txBody>
                  <a:tcPr marL="9525" marR="9525" marT="9525" marB="9525" anchor="ctr"/>
                </a:tc>
              </a:tr>
              <a:tr h="0">
                <a:tc>
                  <a:txBody>
                    <a:bodyPr/>
                    <a:lstStyle/>
                    <a:p>
                      <a:pPr marL="0" marR="0">
                        <a:lnSpc>
                          <a:spcPct val="115000"/>
                        </a:lnSpc>
                        <a:spcBef>
                          <a:spcPts val="0"/>
                        </a:spcBef>
                        <a:spcAft>
                          <a:spcPts val="1000"/>
                        </a:spcAft>
                      </a:pPr>
                      <a:r>
                        <a:rPr lang="en-US" sz="1100" u="sng">
                          <a:effectLst/>
                          <a:hlinkClick r:id="rId4" tooltip="Biglow Canyon Wind Farm"/>
                        </a:rPr>
                        <a:t>Biglow Canyon Wind Farm</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a:effectLst/>
                        </a:rPr>
                        <a:t>450</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a:effectLst/>
                        </a:rPr>
                        <a:t>USA</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u="sng" baseline="30000">
                          <a:effectLst/>
                          <a:hlinkClick r:id="rId5"/>
                        </a:rPr>
                        <a:t>[6]</a:t>
                      </a:r>
                      <a:endParaRPr lang="en-US" sz="1100">
                        <a:effectLst/>
                        <a:latin typeface="Calibri"/>
                        <a:ea typeface="Calibri"/>
                        <a:cs typeface="Times New Roman"/>
                      </a:endParaRPr>
                    </a:p>
                  </a:txBody>
                  <a:tcPr marL="9525" marR="9525" marT="9525" marB="9525" anchor="ctr"/>
                </a:tc>
              </a:tr>
              <a:tr h="0">
                <a:tc>
                  <a:txBody>
                    <a:bodyPr/>
                    <a:lstStyle/>
                    <a:p>
                      <a:pPr marL="0" marR="0">
                        <a:lnSpc>
                          <a:spcPct val="115000"/>
                        </a:lnSpc>
                        <a:spcBef>
                          <a:spcPts val="0"/>
                        </a:spcBef>
                        <a:spcAft>
                          <a:spcPts val="1000"/>
                        </a:spcAft>
                      </a:pPr>
                      <a:r>
                        <a:rPr lang="en-US" sz="1100" u="sng">
                          <a:effectLst/>
                          <a:hlinkClick r:id="rId6" tooltip="Buffalo Gap Wind Farm"/>
                        </a:rPr>
                        <a:t>Buffalo Gap Wind Farm</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a:effectLst/>
                        </a:rPr>
                        <a:t>523.3</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a:effectLst/>
                        </a:rPr>
                        <a:t>USA</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u="sng" baseline="30000">
                          <a:effectLst/>
                          <a:hlinkClick r:id="rId7"/>
                        </a:rPr>
                        <a:t>[7]</a:t>
                      </a:r>
                      <a:r>
                        <a:rPr lang="en-US" sz="1100" u="sng" baseline="30000">
                          <a:effectLst/>
                          <a:hlinkClick r:id="rId8"/>
                        </a:rPr>
                        <a:t>[8]</a:t>
                      </a:r>
                      <a:endParaRPr lang="en-US" sz="1100">
                        <a:effectLst/>
                        <a:latin typeface="Calibri"/>
                        <a:ea typeface="Calibri"/>
                        <a:cs typeface="Times New Roman"/>
                      </a:endParaRPr>
                    </a:p>
                  </a:txBody>
                  <a:tcPr marL="9525" marR="9525" marT="9525" marB="9525" anchor="ctr"/>
                </a:tc>
              </a:tr>
              <a:tr h="0">
                <a:tc>
                  <a:txBody>
                    <a:bodyPr/>
                    <a:lstStyle/>
                    <a:p>
                      <a:pPr marL="0" marR="0">
                        <a:lnSpc>
                          <a:spcPct val="115000"/>
                        </a:lnSpc>
                        <a:spcBef>
                          <a:spcPts val="0"/>
                        </a:spcBef>
                        <a:spcAft>
                          <a:spcPts val="1000"/>
                        </a:spcAft>
                      </a:pPr>
                      <a:r>
                        <a:rPr lang="en-US" sz="1100" u="sng">
                          <a:effectLst/>
                          <a:hlinkClick r:id="rId9" tooltip="Capricorn Ridge Wind Farm"/>
                        </a:rPr>
                        <a:t>Capricorn Ridge Wind Farm</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a:effectLst/>
                        </a:rPr>
                        <a:t>662.5</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a:effectLst/>
                        </a:rPr>
                        <a:t>USA</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u="sng" baseline="30000">
                          <a:effectLst/>
                          <a:hlinkClick r:id="rId7"/>
                        </a:rPr>
                        <a:t>[7]</a:t>
                      </a:r>
                      <a:r>
                        <a:rPr lang="en-US" sz="1100" u="sng" baseline="30000">
                          <a:effectLst/>
                          <a:hlinkClick r:id="rId8"/>
                        </a:rPr>
                        <a:t>[8]</a:t>
                      </a:r>
                      <a:endParaRPr lang="en-US" sz="1100">
                        <a:effectLst/>
                        <a:latin typeface="Calibri"/>
                        <a:ea typeface="Calibri"/>
                        <a:cs typeface="Times New Roman"/>
                      </a:endParaRPr>
                    </a:p>
                  </a:txBody>
                  <a:tcPr marL="9525" marR="9525" marT="9525" marB="9525" anchor="ctr"/>
                </a:tc>
              </a:tr>
              <a:tr h="0">
                <a:tc>
                  <a:txBody>
                    <a:bodyPr/>
                    <a:lstStyle/>
                    <a:p>
                      <a:pPr marL="0" marR="0">
                        <a:lnSpc>
                          <a:spcPct val="115000"/>
                        </a:lnSpc>
                        <a:spcBef>
                          <a:spcPts val="0"/>
                        </a:spcBef>
                        <a:spcAft>
                          <a:spcPts val="1000"/>
                        </a:spcAft>
                      </a:pPr>
                      <a:r>
                        <a:rPr lang="en-US" sz="1100" u="sng">
                          <a:effectLst/>
                          <a:hlinkClick r:id="rId10" tooltip="Dabancheng Wind Farm (page does not exist)"/>
                        </a:rPr>
                        <a:t>Dabancheng Wind Farm</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a:effectLst/>
                        </a:rPr>
                        <a:t>500</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a:effectLst/>
                        </a:rPr>
                        <a:t>China</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u="sng" baseline="30000">
                          <a:effectLst/>
                          <a:hlinkClick r:id="rId11"/>
                        </a:rPr>
                        <a:t>[9]</a:t>
                      </a:r>
                      <a:endParaRPr lang="en-US" sz="1100">
                        <a:effectLst/>
                        <a:latin typeface="Calibri"/>
                        <a:ea typeface="Calibri"/>
                        <a:cs typeface="Times New Roman"/>
                      </a:endParaRPr>
                    </a:p>
                  </a:txBody>
                  <a:tcPr marL="9525" marR="9525" marT="9525" marB="9525" anchor="ctr"/>
                </a:tc>
              </a:tr>
              <a:tr h="0">
                <a:tc>
                  <a:txBody>
                    <a:bodyPr/>
                    <a:lstStyle/>
                    <a:p>
                      <a:pPr marL="0" marR="0">
                        <a:lnSpc>
                          <a:spcPct val="115000"/>
                        </a:lnSpc>
                        <a:spcBef>
                          <a:spcPts val="0"/>
                        </a:spcBef>
                        <a:spcAft>
                          <a:spcPts val="1000"/>
                        </a:spcAft>
                      </a:pPr>
                      <a:r>
                        <a:rPr lang="en-US" sz="1100" u="sng">
                          <a:effectLst/>
                          <a:hlinkClick r:id="rId12" tooltip="Fowler Ridge Wind Farm"/>
                        </a:rPr>
                        <a:t>Fowler Ridge Wind Farm</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a:effectLst/>
                        </a:rPr>
                        <a:t>599.8</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a:effectLst/>
                        </a:rPr>
                        <a:t>USA</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u="sng" baseline="30000">
                          <a:effectLst/>
                          <a:hlinkClick r:id="rId13"/>
                        </a:rPr>
                        <a:t>[10]</a:t>
                      </a:r>
                      <a:endParaRPr lang="en-US" sz="1100">
                        <a:effectLst/>
                        <a:latin typeface="Calibri"/>
                        <a:ea typeface="Calibri"/>
                        <a:cs typeface="Times New Roman"/>
                      </a:endParaRPr>
                    </a:p>
                  </a:txBody>
                  <a:tcPr marL="9525" marR="9525" marT="9525" marB="9525" anchor="ctr"/>
                </a:tc>
              </a:tr>
              <a:tr h="0">
                <a:tc>
                  <a:txBody>
                    <a:bodyPr/>
                    <a:lstStyle/>
                    <a:p>
                      <a:pPr marL="0" marR="0">
                        <a:lnSpc>
                          <a:spcPct val="115000"/>
                        </a:lnSpc>
                        <a:spcBef>
                          <a:spcPts val="0"/>
                        </a:spcBef>
                        <a:spcAft>
                          <a:spcPts val="1000"/>
                        </a:spcAft>
                      </a:pPr>
                      <a:r>
                        <a:rPr lang="en-US" sz="1100" u="sng">
                          <a:effectLst/>
                          <a:hlinkClick r:id="rId14" tooltip="Horse Hollow Wind Energy Center"/>
                        </a:rPr>
                        <a:t>Horse Hollow Wind Energy Center</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a:effectLst/>
                        </a:rPr>
                        <a:t>735.5</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a:effectLst/>
                        </a:rPr>
                        <a:t>USA</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u="sng" baseline="30000">
                          <a:effectLst/>
                          <a:hlinkClick r:id="rId7"/>
                        </a:rPr>
                        <a:t>[7]</a:t>
                      </a:r>
                      <a:r>
                        <a:rPr lang="en-US" sz="1100" u="sng" baseline="30000">
                          <a:effectLst/>
                          <a:hlinkClick r:id="rId8"/>
                        </a:rPr>
                        <a:t>[8]</a:t>
                      </a:r>
                      <a:endParaRPr lang="en-US" sz="1100">
                        <a:effectLst/>
                        <a:latin typeface="Calibri"/>
                        <a:ea typeface="Calibri"/>
                        <a:cs typeface="Times New Roman"/>
                      </a:endParaRPr>
                    </a:p>
                  </a:txBody>
                  <a:tcPr marL="9525" marR="9525" marT="9525" marB="9525" anchor="ctr"/>
                </a:tc>
              </a:tr>
              <a:tr h="0">
                <a:tc>
                  <a:txBody>
                    <a:bodyPr/>
                    <a:lstStyle/>
                    <a:p>
                      <a:pPr marL="0" marR="0">
                        <a:lnSpc>
                          <a:spcPct val="115000"/>
                        </a:lnSpc>
                        <a:spcBef>
                          <a:spcPts val="0"/>
                        </a:spcBef>
                        <a:spcAft>
                          <a:spcPts val="1000"/>
                        </a:spcAft>
                      </a:pPr>
                      <a:r>
                        <a:rPr lang="en-US" sz="1100" u="sng">
                          <a:effectLst/>
                          <a:hlinkClick r:id="rId15" tooltip="Panther Creek Wind Farm"/>
                        </a:rPr>
                        <a:t>Panther Creek Wind Farm</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a:effectLst/>
                        </a:rPr>
                        <a:t>458</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a:effectLst/>
                        </a:rPr>
                        <a:t>USA</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u="sng" baseline="30000">
                          <a:effectLst/>
                          <a:hlinkClick r:id="rId8"/>
                        </a:rPr>
                        <a:t>[8]</a:t>
                      </a:r>
                      <a:endParaRPr lang="en-US" sz="1100">
                        <a:effectLst/>
                        <a:latin typeface="Calibri"/>
                        <a:ea typeface="Calibri"/>
                        <a:cs typeface="Times New Roman"/>
                      </a:endParaRPr>
                    </a:p>
                  </a:txBody>
                  <a:tcPr marL="9525" marR="9525" marT="9525" marB="9525" anchor="ctr"/>
                </a:tc>
              </a:tr>
              <a:tr h="0">
                <a:tc>
                  <a:txBody>
                    <a:bodyPr/>
                    <a:lstStyle/>
                    <a:p>
                      <a:pPr marL="0" marR="0">
                        <a:lnSpc>
                          <a:spcPct val="115000"/>
                        </a:lnSpc>
                        <a:spcBef>
                          <a:spcPts val="0"/>
                        </a:spcBef>
                        <a:spcAft>
                          <a:spcPts val="1000"/>
                        </a:spcAft>
                      </a:pPr>
                      <a:r>
                        <a:rPr lang="en-US" sz="1100" u="sng">
                          <a:effectLst/>
                          <a:hlinkClick r:id="rId16" tooltip="Roscoe Wind Farm"/>
                        </a:rPr>
                        <a:t>Roscoe Wind Farm</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a:effectLst/>
                        </a:rPr>
                        <a:t>781.5</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a:effectLst/>
                        </a:rPr>
                        <a:t>USA</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u="sng" baseline="30000">
                          <a:effectLst/>
                          <a:hlinkClick r:id="rId17"/>
                        </a:rPr>
                        <a:t>[11]</a:t>
                      </a:r>
                      <a:endParaRPr lang="en-US" sz="1100">
                        <a:effectLst/>
                        <a:latin typeface="Calibri"/>
                        <a:ea typeface="Calibri"/>
                        <a:cs typeface="Times New Roman"/>
                      </a:endParaRPr>
                    </a:p>
                  </a:txBody>
                  <a:tcPr marL="9525" marR="9525" marT="9525" marB="9525" anchor="ctr"/>
                </a:tc>
              </a:tr>
              <a:tr h="0">
                <a:tc>
                  <a:txBody>
                    <a:bodyPr/>
                    <a:lstStyle/>
                    <a:p>
                      <a:pPr marL="0" marR="0">
                        <a:lnSpc>
                          <a:spcPct val="115000"/>
                        </a:lnSpc>
                        <a:spcBef>
                          <a:spcPts val="0"/>
                        </a:spcBef>
                        <a:spcAft>
                          <a:spcPts val="1000"/>
                        </a:spcAft>
                      </a:pPr>
                      <a:r>
                        <a:rPr lang="en-US" sz="1100" u="sng">
                          <a:effectLst/>
                          <a:hlinkClick r:id="rId18" tooltip="Sweetwater Wind Farm"/>
                        </a:rPr>
                        <a:t>Sweetwater Wind Farm</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a:effectLst/>
                        </a:rPr>
                        <a:t>585.3</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a:effectLst/>
                        </a:rPr>
                        <a:t>USA</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u="sng" baseline="30000" dirty="0">
                          <a:effectLst/>
                          <a:hlinkClick r:id="rId7"/>
                        </a:rPr>
                        <a:t>[7]</a:t>
                      </a:r>
                      <a:endParaRPr lang="en-US" sz="1100" dirty="0">
                        <a:effectLst/>
                        <a:latin typeface="Calibri"/>
                        <a:ea typeface="Calibri"/>
                        <a:cs typeface="Times New Roman"/>
                      </a:endParaRPr>
                    </a:p>
                  </a:txBody>
                  <a:tcPr marL="9525" marR="9525" marT="9525" marB="9525" anchor="ctr"/>
                </a:tc>
              </a:tr>
            </a:tbl>
          </a:graphicData>
        </a:graphic>
      </p:graphicFrame>
      <p:pic>
        <p:nvPicPr>
          <p:cNvPr id="1028" name="Picture 5" descr="↓">
            <a:hlinkClick r:id="rId2"/>
          </p:cNvPr>
          <p:cNvPicPr>
            <a:picLocks noChangeAspect="1" noChangeArrowheads="1"/>
          </p:cNvPicPr>
          <p:nvPr/>
        </p:nvPicPr>
        <p:blipFill>
          <a:blip r:embed="rId19" cstate="print">
            <a:extLst>
              <a:ext uri="{28A0092B-C50C-407E-A947-70E740481C1C}">
                <a14:useLocalDpi xmlns:a14="http://schemas.microsoft.com/office/drawing/2010/main" xmlns="" val="0"/>
              </a:ext>
            </a:extLst>
          </a:blip>
          <a:srcRect/>
          <a:stretch>
            <a:fillRect/>
          </a:stretch>
        </p:blipFill>
        <p:spPr bwMode="auto">
          <a:xfrm>
            <a:off x="457200" y="2505075"/>
            <a:ext cx="114300" cy="139700"/>
          </a:xfrm>
          <a:prstGeom prst="rect">
            <a:avLst/>
          </a:prstGeom>
          <a:noFill/>
          <a:extLst>
            <a:ext uri="{909E8E84-426E-40DD-AFC4-6F175D3DCCD1}">
              <a14:hiddenFill xmlns:a14="http://schemas.microsoft.com/office/drawing/2010/main" xmlns="">
                <a:solidFill>
                  <a:srgbClr val="FFFFFF"/>
                </a:solidFill>
              </a14:hiddenFill>
            </a:ext>
          </a:extLst>
        </p:spPr>
      </p:pic>
      <p:pic>
        <p:nvPicPr>
          <p:cNvPr id="1027" name="Picture 6" descr="↓">
            <a:hlinkClick r:id="rId2"/>
          </p:cNvPr>
          <p:cNvPicPr>
            <a:picLocks noChangeAspect="1" noChangeArrowheads="1"/>
          </p:cNvPicPr>
          <p:nvPr/>
        </p:nvPicPr>
        <p:blipFill>
          <a:blip r:embed="rId19" cstate="print">
            <a:extLst>
              <a:ext uri="{28A0092B-C50C-407E-A947-70E740481C1C}">
                <a14:useLocalDpi xmlns:a14="http://schemas.microsoft.com/office/drawing/2010/main" xmlns="" val="0"/>
              </a:ext>
            </a:extLst>
          </a:blip>
          <a:srcRect/>
          <a:stretch>
            <a:fillRect/>
          </a:stretch>
        </p:blipFill>
        <p:spPr bwMode="auto">
          <a:xfrm>
            <a:off x="457200" y="2505075"/>
            <a:ext cx="114300" cy="139700"/>
          </a:xfrm>
          <a:prstGeom prst="rect">
            <a:avLst/>
          </a:prstGeom>
          <a:noFill/>
          <a:extLst>
            <a:ext uri="{909E8E84-426E-40DD-AFC4-6F175D3DCCD1}">
              <a14:hiddenFill xmlns:a14="http://schemas.microsoft.com/office/drawing/2010/main" xmlns="">
                <a:solidFill>
                  <a:srgbClr val="FFFFFF"/>
                </a:solidFill>
              </a14:hiddenFill>
            </a:ext>
          </a:extLst>
        </p:spPr>
      </p:pic>
      <p:pic>
        <p:nvPicPr>
          <p:cNvPr id="1026" name="Picture 7" descr="↓">
            <a:hlinkClick r:id="rId2"/>
          </p:cNvPr>
          <p:cNvPicPr>
            <a:picLocks noChangeAspect="1" noChangeArrowheads="1"/>
          </p:cNvPicPr>
          <p:nvPr/>
        </p:nvPicPr>
        <p:blipFill>
          <a:blip r:embed="rId19" cstate="print">
            <a:extLst>
              <a:ext uri="{28A0092B-C50C-407E-A947-70E740481C1C}">
                <a14:useLocalDpi xmlns:a14="http://schemas.microsoft.com/office/drawing/2010/main" xmlns="" val="0"/>
              </a:ext>
            </a:extLst>
          </a:blip>
          <a:srcRect/>
          <a:stretch>
            <a:fillRect/>
          </a:stretch>
        </p:blipFill>
        <p:spPr bwMode="auto">
          <a:xfrm>
            <a:off x="457200" y="2505075"/>
            <a:ext cx="114300" cy="139700"/>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8" descr="↓">
            <a:hlinkClick r:id="rId2"/>
          </p:cNvPr>
          <p:cNvPicPr>
            <a:picLocks noChangeAspect="1" noChangeArrowheads="1"/>
          </p:cNvPicPr>
          <p:nvPr/>
        </p:nvPicPr>
        <p:blipFill>
          <a:blip r:embed="rId19" cstate="print">
            <a:extLst>
              <a:ext uri="{28A0092B-C50C-407E-A947-70E740481C1C}">
                <a14:useLocalDpi xmlns:a14="http://schemas.microsoft.com/office/drawing/2010/main" xmlns="" val="0"/>
              </a:ext>
            </a:extLst>
          </a:blip>
          <a:srcRect/>
          <a:stretch>
            <a:fillRect/>
          </a:stretch>
        </p:blipFill>
        <p:spPr bwMode="auto">
          <a:xfrm>
            <a:off x="457200" y="2505075"/>
            <a:ext cx="114300" cy="139700"/>
          </a:xfrm>
          <a:prstGeom prst="rect">
            <a:avLst/>
          </a:prstGeom>
          <a:noFill/>
          <a:extLst>
            <a:ext uri="{909E8E84-426E-40DD-AFC4-6F175D3DCCD1}">
              <a14:hiddenFill xmlns:a14="http://schemas.microsoft.com/office/drawing/2010/main" xmlns="">
                <a:solidFill>
                  <a:srgbClr val="FFFFFF"/>
                </a:solidFill>
              </a14:hiddenFill>
            </a:ext>
          </a:extLst>
        </p:spPr>
      </p:pic>
      <p:sp>
        <p:nvSpPr>
          <p:cNvPr id="7" name="TextBox 6"/>
          <p:cNvSpPr txBox="1"/>
          <p:nvPr/>
        </p:nvSpPr>
        <p:spPr>
          <a:xfrm>
            <a:off x="457200" y="3429000"/>
            <a:ext cx="8382000" cy="4154984"/>
          </a:xfrm>
          <a:prstGeom prst="rect">
            <a:avLst/>
          </a:prstGeom>
          <a:noFill/>
        </p:spPr>
        <p:txBody>
          <a:bodyPr wrap="square" rtlCol="0">
            <a:spAutoFit/>
          </a:bodyPr>
          <a:lstStyle/>
          <a:p>
            <a:pPr marL="457200" indent="-457200">
              <a:buFont typeface="Arial" pitchFamily="34" charset="0"/>
              <a:buChar char="•"/>
            </a:pPr>
            <a:r>
              <a:rPr lang="en-US" sz="2400" u="sng" dirty="0">
                <a:hlinkClick r:id="rId20" tooltip="wikt:onshore"/>
              </a:rPr>
              <a:t>Onshore</a:t>
            </a:r>
            <a:r>
              <a:rPr lang="en-US" sz="2400" dirty="0"/>
              <a:t> turbine installations in hilly or mountainous regions tend to be on ridgelines generally three kilometers or more inland from the nearest shoreline. This is done to exploit the </a:t>
            </a:r>
            <a:r>
              <a:rPr lang="en-US" sz="2400" u="sng" dirty="0">
                <a:hlinkClick r:id="rId21" tooltip="Topographic acceleration (page does not exist)"/>
              </a:rPr>
              <a:t>topographic acceleration</a:t>
            </a:r>
            <a:r>
              <a:rPr lang="en-US" sz="2400" dirty="0"/>
              <a:t> as the wind accelerates over a ridge. The additional wind speeds gained in this way can increase the amount of energy produced because more wind is going through the turbines. Great attention must be paid to the exact positions of the turbines (a process known as micro-siting) because a difference of 30 m can sometimes mean a doubling in output.</a:t>
            </a:r>
          </a:p>
          <a:p>
            <a:pPr marL="457200" indent="-457200">
              <a:buFont typeface="Arial" pitchFamily="34" charset="0"/>
              <a:buChar char="•"/>
            </a:pPr>
            <a:endParaRPr lang="en-US" sz="2400" b="1" dirty="0"/>
          </a:p>
        </p:txBody>
      </p:sp>
    </p:spTree>
    <p:extLst>
      <p:ext uri="{BB962C8B-B14F-4D97-AF65-F5344CB8AC3E}">
        <p14:creationId xmlns:p14="http://schemas.microsoft.com/office/powerpoint/2010/main" xmlns="" val="416012463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60</a:t>
            </a:fld>
            <a:endParaRPr lang="en-US"/>
          </a:p>
        </p:txBody>
      </p:sp>
    </p:spTree>
    <p:extLst>
      <p:ext uri="{BB962C8B-B14F-4D97-AF65-F5344CB8AC3E}">
        <p14:creationId xmlns:p14="http://schemas.microsoft.com/office/powerpoint/2010/main" xmlns="" val="41857587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7</a:t>
            </a:fld>
            <a:endParaRPr lang="en-US"/>
          </a:p>
        </p:txBody>
      </p:sp>
      <p:sp>
        <p:nvSpPr>
          <p:cNvPr id="5" name="TextBox 4"/>
          <p:cNvSpPr txBox="1"/>
          <p:nvPr/>
        </p:nvSpPr>
        <p:spPr>
          <a:xfrm>
            <a:off x="304800" y="914399"/>
            <a:ext cx="8382000" cy="4524315"/>
          </a:xfrm>
          <a:prstGeom prst="rect">
            <a:avLst/>
          </a:prstGeom>
          <a:noFill/>
        </p:spPr>
        <p:txBody>
          <a:bodyPr wrap="square" rtlCol="0">
            <a:spAutoFit/>
          </a:bodyPr>
          <a:lstStyle/>
          <a:p>
            <a:pPr marL="457200" indent="-457200">
              <a:buFont typeface="Arial" pitchFamily="34" charset="0"/>
              <a:buChar char="•"/>
            </a:pPr>
            <a:r>
              <a:rPr lang="en-US" sz="2400" b="1" dirty="0"/>
              <a:t>Onshore turbine installations in hilly or mountainous regions tend to be on ridgelines generally three kilometers or more inland from the nearest </a:t>
            </a:r>
            <a:r>
              <a:rPr lang="en-US" sz="2400" b="1" dirty="0" smtClean="0"/>
              <a:t>shoreline</a:t>
            </a:r>
          </a:p>
          <a:p>
            <a:pPr marL="457200" indent="-457200">
              <a:buFont typeface="Arial" pitchFamily="34" charset="0"/>
              <a:buChar char="•"/>
            </a:pPr>
            <a:r>
              <a:rPr lang="en-US" sz="2400" b="1" dirty="0"/>
              <a:t> </a:t>
            </a:r>
            <a:r>
              <a:rPr lang="en-US" sz="2400" b="1" dirty="0" smtClean="0"/>
              <a:t>This </a:t>
            </a:r>
            <a:r>
              <a:rPr lang="en-US" sz="2400" b="1" dirty="0"/>
              <a:t>is done to exploit the topographic acceleration as the wind accelerates over a </a:t>
            </a:r>
            <a:r>
              <a:rPr lang="en-US" sz="2400" b="1" dirty="0" smtClean="0"/>
              <a:t>ridge</a:t>
            </a:r>
          </a:p>
          <a:p>
            <a:pPr marL="457200" indent="-457200">
              <a:buFont typeface="Arial" pitchFamily="34" charset="0"/>
              <a:buChar char="•"/>
            </a:pPr>
            <a:r>
              <a:rPr lang="en-US" sz="2400" b="1" dirty="0" smtClean="0"/>
              <a:t>The </a:t>
            </a:r>
            <a:r>
              <a:rPr lang="en-US" sz="2400" b="1" dirty="0"/>
              <a:t>additional wind speeds gained in this way can increase the amount of energy produced because more wind is going through the </a:t>
            </a:r>
            <a:r>
              <a:rPr lang="en-US" sz="2400" b="1" dirty="0" smtClean="0"/>
              <a:t>turbines</a:t>
            </a:r>
          </a:p>
          <a:p>
            <a:pPr marL="457200" indent="-457200">
              <a:buFont typeface="Arial" pitchFamily="34" charset="0"/>
              <a:buChar char="•"/>
            </a:pPr>
            <a:r>
              <a:rPr lang="en-US" sz="2400" b="1" dirty="0" smtClean="0"/>
              <a:t>Great </a:t>
            </a:r>
            <a:r>
              <a:rPr lang="en-US" sz="2400" b="1" dirty="0"/>
              <a:t>attention must be paid to the exact positions of the turbines (a process known as micro-siting) because a difference of 30 m can sometimes mean a doubling in </a:t>
            </a:r>
            <a:r>
              <a:rPr lang="en-US" sz="2400" b="1" dirty="0" smtClean="0"/>
              <a:t>output</a:t>
            </a:r>
            <a:endParaRPr lang="en-US" sz="2400" b="1" dirty="0"/>
          </a:p>
          <a:p>
            <a:pPr marL="457200" indent="-457200">
              <a:buFont typeface="Arial" pitchFamily="34" charset="0"/>
              <a:buChar char="•"/>
            </a:pPr>
            <a:endParaRPr lang="en-US" sz="2400" b="1" dirty="0"/>
          </a:p>
        </p:txBody>
      </p:sp>
    </p:spTree>
    <p:extLst>
      <p:ext uri="{BB962C8B-B14F-4D97-AF65-F5344CB8AC3E}">
        <p14:creationId xmlns:p14="http://schemas.microsoft.com/office/powerpoint/2010/main" xmlns="" val="34241828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8</a:t>
            </a:fld>
            <a:endParaRPr lang="en-US"/>
          </a:p>
        </p:txBody>
      </p:sp>
      <p:sp>
        <p:nvSpPr>
          <p:cNvPr id="5" name="TextBox 4"/>
          <p:cNvSpPr txBox="1"/>
          <p:nvPr/>
        </p:nvSpPr>
        <p:spPr>
          <a:xfrm>
            <a:off x="152400" y="228600"/>
            <a:ext cx="8610600" cy="6001643"/>
          </a:xfrm>
          <a:prstGeom prst="rect">
            <a:avLst/>
          </a:prstGeom>
          <a:noFill/>
        </p:spPr>
        <p:txBody>
          <a:bodyPr wrap="square" rtlCol="0">
            <a:spAutoFit/>
          </a:bodyPr>
          <a:lstStyle/>
          <a:p>
            <a:r>
              <a:rPr lang="en-US" sz="2400" b="1" dirty="0"/>
              <a:t>Offshore installations</a:t>
            </a:r>
          </a:p>
          <a:p>
            <a:r>
              <a:rPr lang="en-US" sz="2400" dirty="0" smtClean="0"/>
              <a:t> </a:t>
            </a:r>
            <a:endParaRPr lang="en-US" sz="2400" dirty="0"/>
          </a:p>
          <a:p>
            <a:pPr marL="457200" indent="-457200">
              <a:buFont typeface="+mj-lt"/>
              <a:buAutoNum type="arabicPeriod"/>
            </a:pPr>
            <a:r>
              <a:rPr lang="en-US" sz="2400" b="1" dirty="0"/>
              <a:t>Europe is the leader in offshore wind energy, with the first offshore wind farm being installed in Denmark in </a:t>
            </a:r>
            <a:r>
              <a:rPr lang="en-US" sz="2400" b="1" dirty="0" smtClean="0"/>
              <a:t>1991</a:t>
            </a:r>
          </a:p>
          <a:p>
            <a:pPr marL="457200" indent="-457200">
              <a:buFont typeface="+mj-lt"/>
              <a:buAutoNum type="arabicPeriod"/>
            </a:pPr>
            <a:r>
              <a:rPr lang="en-US" sz="2400" b="1" dirty="0" smtClean="0"/>
              <a:t>As </a:t>
            </a:r>
            <a:r>
              <a:rPr lang="en-US" sz="2400" b="1" dirty="0"/>
              <a:t>of 2010, there are 39 offshore wind farms in waters off Belgium, Denmark, Finland, Germany, Ireland, the Netherlands, Norway, Sweden and the United Kingdom, with an operating capacity of 2,396 </a:t>
            </a:r>
            <a:r>
              <a:rPr lang="en-US" sz="2400" b="1" dirty="0" smtClean="0"/>
              <a:t>MW</a:t>
            </a:r>
          </a:p>
          <a:p>
            <a:pPr marL="457200" indent="-457200">
              <a:buFont typeface="+mj-lt"/>
              <a:buAutoNum type="arabicPeriod"/>
            </a:pPr>
            <a:r>
              <a:rPr lang="en-US" sz="2400" b="1" dirty="0" smtClean="0"/>
              <a:t>More </a:t>
            </a:r>
            <a:r>
              <a:rPr lang="en-US" sz="2400" b="1" dirty="0"/>
              <a:t>than 100 GW (or 100, 000 MW) of offshore projects are proposed or under development in </a:t>
            </a:r>
            <a:r>
              <a:rPr lang="en-US" sz="2400" b="1" dirty="0" smtClean="0"/>
              <a:t>Europe</a:t>
            </a:r>
          </a:p>
          <a:p>
            <a:pPr marL="457200" indent="-457200">
              <a:buFont typeface="+mj-lt"/>
              <a:buAutoNum type="arabicPeriod"/>
            </a:pPr>
            <a:r>
              <a:rPr lang="en-US" sz="2400" b="1" dirty="0" smtClean="0"/>
              <a:t>The </a:t>
            </a:r>
            <a:r>
              <a:rPr lang="en-US" sz="2400" b="1" dirty="0"/>
              <a:t>European Wind Energy Association has set of 40 GW installed by 2020 and 150 GW by </a:t>
            </a:r>
            <a:r>
              <a:rPr lang="en-US" sz="2400" b="1" dirty="0" smtClean="0"/>
              <a:t>2030</a:t>
            </a:r>
          </a:p>
          <a:p>
            <a:pPr marL="457200" indent="-457200">
              <a:buFont typeface="+mj-lt"/>
              <a:buAutoNum type="arabicPeriod"/>
            </a:pPr>
            <a:r>
              <a:rPr lang="en-US" sz="2400" b="1" dirty="0" smtClean="0"/>
              <a:t>As </a:t>
            </a:r>
            <a:r>
              <a:rPr lang="en-US" sz="2400" b="1" dirty="0"/>
              <a:t>of November </a:t>
            </a:r>
            <a:r>
              <a:rPr lang="en-US" sz="2400" b="1" dirty="0" smtClean="0"/>
              <a:t>2010, </a:t>
            </a:r>
            <a:r>
              <a:rPr lang="en-US" sz="2400" b="1" dirty="0"/>
              <a:t>the Thanet Offshore Wind Project in United Kingdom is the largest offshore wind farm in the world at 300 MW, followed by Horns Rev II (209 MW) in Denmark.</a:t>
            </a:r>
          </a:p>
          <a:p>
            <a:pPr marL="457200" indent="-457200">
              <a:buFont typeface="Arial" pitchFamily="34" charset="0"/>
              <a:buChar char="•"/>
            </a:pPr>
            <a:endParaRPr lang="en-US" sz="2400" b="1" dirty="0"/>
          </a:p>
        </p:txBody>
      </p:sp>
    </p:spTree>
    <p:extLst>
      <p:ext uri="{BB962C8B-B14F-4D97-AF65-F5344CB8AC3E}">
        <p14:creationId xmlns:p14="http://schemas.microsoft.com/office/powerpoint/2010/main" xmlns="" val="172387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D8D3D0-BF15-449F-9418-C28EAD884379}" type="slidenum">
              <a:rPr lang="en-US" smtClean="0"/>
              <a:pPr/>
              <a:t>9</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xmlns="" val="1433807026"/>
              </p:ext>
            </p:extLst>
          </p:nvPr>
        </p:nvGraphicFramePr>
        <p:xfrm>
          <a:off x="506425" y="381000"/>
          <a:ext cx="8229600" cy="2292096"/>
        </p:xfrm>
        <a:graphic>
          <a:graphicData uri="http://schemas.openxmlformats.org/drawingml/2006/table">
            <a:tbl>
              <a:tblPr firstRow="1" firstCol="1" bandRow="1">
                <a:tableStyleId>{5C22544A-7EE6-4342-B048-85BDC9FD1C3A}</a:tableStyleId>
              </a:tblPr>
              <a:tblGrid>
                <a:gridCol w="1371600"/>
                <a:gridCol w="1371600"/>
                <a:gridCol w="1371600"/>
                <a:gridCol w="1371600"/>
                <a:gridCol w="1371600"/>
                <a:gridCol w="1371600"/>
              </a:tblGrid>
              <a:tr h="0">
                <a:tc gridSpan="6">
                  <a:txBody>
                    <a:bodyPr/>
                    <a:lstStyle/>
                    <a:p>
                      <a:pPr marL="0" marR="0" algn="ctr">
                        <a:lnSpc>
                          <a:spcPct val="115000"/>
                        </a:lnSpc>
                        <a:spcBef>
                          <a:spcPts val="0"/>
                        </a:spcBef>
                        <a:spcAft>
                          <a:spcPts val="1000"/>
                        </a:spcAft>
                      </a:pPr>
                      <a:r>
                        <a:rPr lang="en-US" sz="1100">
                          <a:effectLst/>
                        </a:rPr>
                        <a:t>World's largest offshore wind farms</a:t>
                      </a:r>
                      <a:endParaRPr lang="en-US" sz="1100">
                        <a:effectLst/>
                        <a:latin typeface="Calibri"/>
                        <a:ea typeface="Calibri"/>
                        <a:cs typeface="Times New Roman"/>
                      </a:endParaRPr>
                    </a:p>
                  </a:txBody>
                  <a:tcPr marL="9525" marR="9525" marT="9525" marB="9525"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0">
                <a:tc>
                  <a:txBody>
                    <a:bodyPr/>
                    <a:lstStyle/>
                    <a:p>
                      <a:pPr marL="0" marR="0" algn="ctr">
                        <a:lnSpc>
                          <a:spcPct val="115000"/>
                        </a:lnSpc>
                        <a:spcBef>
                          <a:spcPts val="0"/>
                        </a:spcBef>
                        <a:spcAft>
                          <a:spcPts val="1000"/>
                        </a:spcAft>
                      </a:pPr>
                      <a:r>
                        <a:rPr lang="en-US" sz="1100">
                          <a:effectLst/>
                        </a:rPr>
                        <a:t>Wind farm</a:t>
                      </a:r>
                      <a:r>
                        <a:rPr lang="en-US" sz="1100" u="none" strike="noStrike">
                          <a:effectLst/>
                          <a:hlinkClick r:id="rId2"/>
                        </a:rPr>
                        <a:t> </a:t>
                      </a:r>
                      <a:endParaRPr lang="en-US" sz="1100">
                        <a:effectLst/>
                        <a:latin typeface="Calibri"/>
                        <a:ea typeface="Calibri"/>
                        <a:cs typeface="Times New Roman"/>
                      </a:endParaRPr>
                    </a:p>
                  </a:txBody>
                  <a:tcPr marL="9525" marR="9525" marT="9525" marB="9525" anchor="ctr"/>
                </a:tc>
                <a:tc>
                  <a:txBody>
                    <a:bodyPr/>
                    <a:lstStyle/>
                    <a:p>
                      <a:pPr marL="0" marR="0" algn="ctr">
                        <a:lnSpc>
                          <a:spcPct val="115000"/>
                        </a:lnSpc>
                        <a:spcBef>
                          <a:spcPts val="0"/>
                        </a:spcBef>
                        <a:spcAft>
                          <a:spcPts val="1000"/>
                        </a:spcAft>
                      </a:pPr>
                      <a:r>
                        <a:rPr lang="en-US" sz="1100" u="sng">
                          <a:effectLst/>
                          <a:hlinkClick r:id="rId3" tooltip="Nameplate capacity"/>
                        </a:rPr>
                        <a:t>Capacity</a:t>
                      </a:r>
                      <a:r>
                        <a:rPr lang="en-US" sz="1100">
                          <a:effectLst/>
                        </a:rPr>
                        <a:t> (</a:t>
                      </a:r>
                      <a:r>
                        <a:rPr lang="en-US" sz="1100" u="sng">
                          <a:effectLst/>
                          <a:hlinkClick r:id="rId4" tooltip="Megawatt"/>
                        </a:rPr>
                        <a:t>MW</a:t>
                      </a:r>
                      <a:r>
                        <a:rPr lang="en-US" sz="1100">
                          <a:effectLst/>
                        </a:rPr>
                        <a:t>)</a:t>
                      </a:r>
                      <a:r>
                        <a:rPr lang="en-US" sz="1100" u="none" strike="noStrike">
                          <a:effectLst/>
                          <a:hlinkClick r:id="rId2"/>
                        </a:rPr>
                        <a:t> </a:t>
                      </a:r>
                      <a:endParaRPr lang="en-US" sz="1100">
                        <a:effectLst/>
                        <a:latin typeface="Calibri"/>
                        <a:ea typeface="Calibri"/>
                        <a:cs typeface="Times New Roman"/>
                      </a:endParaRPr>
                    </a:p>
                  </a:txBody>
                  <a:tcPr marL="9525" marR="9525" marT="9525" marB="9525" anchor="ctr"/>
                </a:tc>
                <a:tc>
                  <a:txBody>
                    <a:bodyPr/>
                    <a:lstStyle/>
                    <a:p>
                      <a:pPr marL="0" marR="0" algn="ctr">
                        <a:lnSpc>
                          <a:spcPct val="115000"/>
                        </a:lnSpc>
                        <a:spcBef>
                          <a:spcPts val="0"/>
                        </a:spcBef>
                        <a:spcAft>
                          <a:spcPts val="1000"/>
                        </a:spcAft>
                      </a:pPr>
                      <a:r>
                        <a:rPr lang="en-US" sz="1100">
                          <a:effectLst/>
                        </a:rPr>
                        <a:t>Country</a:t>
                      </a:r>
                      <a:r>
                        <a:rPr lang="en-US" sz="1100" u="none" strike="noStrike">
                          <a:effectLst/>
                          <a:hlinkClick r:id="rId2"/>
                        </a:rPr>
                        <a:t> </a:t>
                      </a:r>
                      <a:endParaRPr lang="en-US" sz="1100">
                        <a:effectLst/>
                        <a:latin typeface="Calibri"/>
                        <a:ea typeface="Calibri"/>
                        <a:cs typeface="Times New Roman"/>
                      </a:endParaRPr>
                    </a:p>
                  </a:txBody>
                  <a:tcPr marL="9525" marR="9525" marT="9525" marB="9525" anchor="ctr"/>
                </a:tc>
                <a:tc>
                  <a:txBody>
                    <a:bodyPr/>
                    <a:lstStyle/>
                    <a:p>
                      <a:pPr marL="0" marR="0" algn="ctr">
                        <a:lnSpc>
                          <a:spcPct val="115000"/>
                        </a:lnSpc>
                        <a:spcBef>
                          <a:spcPts val="0"/>
                        </a:spcBef>
                        <a:spcAft>
                          <a:spcPts val="1000"/>
                        </a:spcAft>
                      </a:pPr>
                      <a:r>
                        <a:rPr lang="en-US" sz="1100" u="sng">
                          <a:effectLst/>
                          <a:hlinkClick r:id="rId5" tooltip="Wind turbine"/>
                        </a:rPr>
                        <a:t>Turbines</a:t>
                      </a:r>
                      <a:r>
                        <a:rPr lang="en-US" sz="1100">
                          <a:effectLst/>
                        </a:rPr>
                        <a:t> and model</a:t>
                      </a:r>
                      <a:r>
                        <a:rPr lang="en-US" sz="1100" u="none" strike="noStrike">
                          <a:effectLst/>
                          <a:hlinkClick r:id="rId2"/>
                        </a:rPr>
                        <a:t> </a:t>
                      </a:r>
                      <a:endParaRPr lang="en-US" sz="1100">
                        <a:effectLst/>
                        <a:latin typeface="Calibri"/>
                        <a:ea typeface="Calibri"/>
                        <a:cs typeface="Times New Roman"/>
                      </a:endParaRPr>
                    </a:p>
                  </a:txBody>
                  <a:tcPr marL="9525" marR="9525" marT="9525" marB="9525" anchor="ctr"/>
                </a:tc>
                <a:tc>
                  <a:txBody>
                    <a:bodyPr/>
                    <a:lstStyle/>
                    <a:p>
                      <a:pPr marL="0" marR="0" algn="ctr">
                        <a:lnSpc>
                          <a:spcPct val="115000"/>
                        </a:lnSpc>
                        <a:spcBef>
                          <a:spcPts val="0"/>
                        </a:spcBef>
                        <a:spcAft>
                          <a:spcPts val="1000"/>
                        </a:spcAft>
                      </a:pPr>
                      <a:r>
                        <a:rPr lang="en-US" sz="1100">
                          <a:effectLst/>
                        </a:rPr>
                        <a:t>Commissioned</a:t>
                      </a:r>
                      <a:r>
                        <a:rPr lang="en-US" sz="1100" u="none" strike="noStrike">
                          <a:effectLst/>
                          <a:hlinkClick r:id="rId2"/>
                        </a:rPr>
                        <a:t> </a:t>
                      </a:r>
                      <a:endParaRPr lang="en-US" sz="1100">
                        <a:effectLst/>
                        <a:latin typeface="Calibri"/>
                        <a:ea typeface="Calibri"/>
                        <a:cs typeface="Times New Roman"/>
                      </a:endParaRPr>
                    </a:p>
                  </a:txBody>
                  <a:tcPr marL="9525" marR="9525" marT="9525" marB="9525" anchor="ctr"/>
                </a:tc>
                <a:tc>
                  <a:txBody>
                    <a:bodyPr/>
                    <a:lstStyle/>
                    <a:p>
                      <a:pPr marL="0" marR="0" algn="ctr">
                        <a:lnSpc>
                          <a:spcPct val="115000"/>
                        </a:lnSpc>
                        <a:spcBef>
                          <a:spcPts val="0"/>
                        </a:spcBef>
                        <a:spcAft>
                          <a:spcPts val="1000"/>
                        </a:spcAft>
                      </a:pPr>
                      <a:r>
                        <a:rPr lang="en-US" sz="1100">
                          <a:effectLst/>
                        </a:rPr>
                        <a:t>References</a:t>
                      </a:r>
                      <a:r>
                        <a:rPr lang="en-US" sz="1100" u="none" strike="noStrike">
                          <a:effectLst/>
                          <a:hlinkClick r:id="rId2"/>
                        </a:rPr>
                        <a:t> </a:t>
                      </a:r>
                      <a:endParaRPr lang="en-US" sz="1100">
                        <a:effectLst/>
                        <a:latin typeface="Calibri"/>
                        <a:ea typeface="Calibri"/>
                        <a:cs typeface="Times New Roman"/>
                      </a:endParaRPr>
                    </a:p>
                  </a:txBody>
                  <a:tcPr marL="9525" marR="9525" marT="9525" marB="9525" anchor="ctr"/>
                </a:tc>
              </a:tr>
              <a:tr h="0">
                <a:tc>
                  <a:txBody>
                    <a:bodyPr/>
                    <a:lstStyle/>
                    <a:p>
                      <a:pPr marL="0" marR="0">
                        <a:lnSpc>
                          <a:spcPct val="115000"/>
                        </a:lnSpc>
                        <a:spcBef>
                          <a:spcPts val="0"/>
                        </a:spcBef>
                        <a:spcAft>
                          <a:spcPts val="1000"/>
                        </a:spcAft>
                      </a:pPr>
                      <a:r>
                        <a:rPr lang="en-US" sz="1100" u="sng">
                          <a:effectLst/>
                          <a:hlinkClick r:id="rId6" tooltip="Thanet Offshore Wind Project"/>
                        </a:rPr>
                        <a:t>Thanet</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a:effectLst/>
                        </a:rPr>
                        <a:t>300</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a:effectLst/>
                        </a:rPr>
                        <a:t> </a:t>
                      </a:r>
                      <a:r>
                        <a:rPr lang="en-US" sz="1100" u="sng">
                          <a:effectLst/>
                          <a:hlinkClick r:id="rId7" tooltip="United Kingdom"/>
                        </a:rPr>
                        <a:t>United Kingdom</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a:effectLst/>
                        </a:rPr>
                        <a:t>100 × </a:t>
                      </a:r>
                      <a:r>
                        <a:rPr lang="en-US" sz="1100" u="sng">
                          <a:effectLst/>
                          <a:hlinkClick r:id="rId8" tooltip="Vestas V90-3MW"/>
                        </a:rPr>
                        <a:t>Vestas V90-3MW</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a:effectLst/>
                        </a:rPr>
                        <a:t>2010</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u="sng" baseline="30000">
                          <a:effectLst/>
                          <a:hlinkClick r:id="rId9"/>
                        </a:rPr>
                        <a:t>[13]</a:t>
                      </a:r>
                      <a:r>
                        <a:rPr lang="en-US" sz="1100" u="sng" baseline="30000">
                          <a:effectLst/>
                          <a:hlinkClick r:id="rId10"/>
                        </a:rPr>
                        <a:t>[14]</a:t>
                      </a:r>
                      <a:endParaRPr lang="en-US" sz="1100">
                        <a:effectLst/>
                        <a:latin typeface="Calibri"/>
                        <a:ea typeface="Calibri"/>
                        <a:cs typeface="Times New Roman"/>
                      </a:endParaRPr>
                    </a:p>
                  </a:txBody>
                  <a:tcPr marL="9525" marR="9525" marT="9525" marB="9525" anchor="ctr"/>
                </a:tc>
              </a:tr>
              <a:tr h="0">
                <a:tc>
                  <a:txBody>
                    <a:bodyPr/>
                    <a:lstStyle/>
                    <a:p>
                      <a:pPr marL="0" marR="0">
                        <a:lnSpc>
                          <a:spcPct val="115000"/>
                        </a:lnSpc>
                        <a:spcBef>
                          <a:spcPts val="0"/>
                        </a:spcBef>
                        <a:spcAft>
                          <a:spcPts val="1000"/>
                        </a:spcAft>
                      </a:pPr>
                      <a:r>
                        <a:rPr lang="en-US" sz="1100" u="sng">
                          <a:effectLst/>
                          <a:hlinkClick r:id="rId11" tooltip="Horns Rev 2"/>
                        </a:rPr>
                        <a:t>Horns Rev II</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a:effectLst/>
                        </a:rPr>
                        <a:t>209</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a:effectLst/>
                        </a:rPr>
                        <a:t> </a:t>
                      </a:r>
                      <a:r>
                        <a:rPr lang="en-US" sz="1100" u="sng">
                          <a:effectLst/>
                          <a:hlinkClick r:id="rId12" tooltip="Denmark"/>
                        </a:rPr>
                        <a:t>Denmark</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a:effectLst/>
                        </a:rPr>
                        <a:t>91 × </a:t>
                      </a:r>
                      <a:r>
                        <a:rPr lang="en-US" sz="1100" u="sng">
                          <a:effectLst/>
                          <a:hlinkClick r:id="rId13" tooltip="Siemens Wind Power"/>
                        </a:rPr>
                        <a:t>Siemens</a:t>
                      </a:r>
                      <a:r>
                        <a:rPr lang="en-US" sz="1100">
                          <a:effectLst/>
                        </a:rPr>
                        <a:t> 2.3-93</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a:effectLst/>
                        </a:rPr>
                        <a:t>2009</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u="sng" baseline="30000">
                          <a:effectLst/>
                          <a:hlinkClick r:id="rId14"/>
                        </a:rPr>
                        <a:t>[15]</a:t>
                      </a:r>
                      <a:endParaRPr lang="en-US" sz="1100">
                        <a:effectLst/>
                        <a:latin typeface="Calibri"/>
                        <a:ea typeface="Calibri"/>
                        <a:cs typeface="Times New Roman"/>
                      </a:endParaRPr>
                    </a:p>
                  </a:txBody>
                  <a:tcPr marL="9525" marR="9525" marT="9525" marB="9525" anchor="ctr"/>
                </a:tc>
              </a:tr>
              <a:tr h="0">
                <a:tc>
                  <a:txBody>
                    <a:bodyPr/>
                    <a:lstStyle/>
                    <a:p>
                      <a:pPr marL="0" marR="0">
                        <a:lnSpc>
                          <a:spcPct val="115000"/>
                        </a:lnSpc>
                        <a:spcBef>
                          <a:spcPts val="0"/>
                        </a:spcBef>
                        <a:spcAft>
                          <a:spcPts val="1000"/>
                        </a:spcAft>
                      </a:pPr>
                      <a:r>
                        <a:rPr lang="en-US" sz="1100" u="sng">
                          <a:effectLst/>
                          <a:hlinkClick r:id="rId15" tooltip="Nysted Wind Farm"/>
                        </a:rPr>
                        <a:t>Rødsand II</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a:effectLst/>
                        </a:rPr>
                        <a:t>207</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a:effectLst/>
                        </a:rPr>
                        <a:t> </a:t>
                      </a:r>
                      <a:r>
                        <a:rPr lang="en-US" sz="1100" u="sng">
                          <a:effectLst/>
                          <a:hlinkClick r:id="rId12" tooltip="Denmark"/>
                        </a:rPr>
                        <a:t>Denmark</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a:effectLst/>
                        </a:rPr>
                        <a:t>90 × </a:t>
                      </a:r>
                      <a:r>
                        <a:rPr lang="en-US" sz="1100" u="sng">
                          <a:effectLst/>
                          <a:hlinkClick r:id="rId13" tooltip="Siemens Wind Power"/>
                        </a:rPr>
                        <a:t>Siemens</a:t>
                      </a:r>
                      <a:r>
                        <a:rPr lang="en-US" sz="1100">
                          <a:effectLst/>
                        </a:rPr>
                        <a:t> 2.3-93</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a:effectLst/>
                        </a:rPr>
                        <a:t>2010</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u="sng" baseline="30000">
                          <a:effectLst/>
                          <a:hlinkClick r:id="rId16"/>
                        </a:rPr>
                        <a:t>[16]</a:t>
                      </a:r>
                      <a:endParaRPr lang="en-US" sz="1100">
                        <a:effectLst/>
                        <a:latin typeface="Calibri"/>
                        <a:ea typeface="Calibri"/>
                        <a:cs typeface="Times New Roman"/>
                      </a:endParaRPr>
                    </a:p>
                  </a:txBody>
                  <a:tcPr marL="9525" marR="9525" marT="9525" marB="9525" anchor="ctr"/>
                </a:tc>
              </a:tr>
              <a:tr h="0">
                <a:tc>
                  <a:txBody>
                    <a:bodyPr/>
                    <a:lstStyle/>
                    <a:p>
                      <a:pPr marL="0" marR="0">
                        <a:lnSpc>
                          <a:spcPct val="115000"/>
                        </a:lnSpc>
                        <a:spcBef>
                          <a:spcPts val="0"/>
                        </a:spcBef>
                        <a:spcAft>
                          <a:spcPts val="1000"/>
                        </a:spcAft>
                      </a:pPr>
                      <a:r>
                        <a:rPr lang="en-US" sz="1100" u="sng">
                          <a:effectLst/>
                          <a:hlinkClick r:id="rId17" tooltip="Lynn and Inner Dowsing"/>
                        </a:rPr>
                        <a:t>Lynn and Inner Dowsing</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a:effectLst/>
                        </a:rPr>
                        <a:t>194</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a:effectLst/>
                        </a:rPr>
                        <a:t> </a:t>
                      </a:r>
                      <a:r>
                        <a:rPr lang="en-US" sz="1100" u="sng">
                          <a:effectLst/>
                          <a:hlinkClick r:id="rId7" tooltip="United Kingdom"/>
                        </a:rPr>
                        <a:t>United Kingdom</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a:effectLst/>
                        </a:rPr>
                        <a:t>54 × </a:t>
                      </a:r>
                      <a:r>
                        <a:rPr lang="en-US" sz="1100" u="sng">
                          <a:effectLst/>
                          <a:hlinkClick r:id="rId13" tooltip="Siemens Wind Power"/>
                        </a:rPr>
                        <a:t>Siemens</a:t>
                      </a:r>
                      <a:r>
                        <a:rPr lang="en-US" sz="1100">
                          <a:effectLst/>
                        </a:rPr>
                        <a:t> 3.6-107</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a:effectLst/>
                        </a:rPr>
                        <a:t>2008</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u="sng" baseline="30000">
                          <a:effectLst/>
                          <a:hlinkClick r:id="rId18"/>
                        </a:rPr>
                        <a:t>[17]</a:t>
                      </a:r>
                      <a:r>
                        <a:rPr lang="en-US" sz="1100" u="sng" baseline="30000">
                          <a:effectLst/>
                          <a:hlinkClick r:id="rId19"/>
                        </a:rPr>
                        <a:t>[18]</a:t>
                      </a:r>
                      <a:r>
                        <a:rPr lang="en-US" sz="1100" u="sng" baseline="30000">
                          <a:effectLst/>
                          <a:hlinkClick r:id="rId20"/>
                        </a:rPr>
                        <a:t>[19]</a:t>
                      </a:r>
                      <a:r>
                        <a:rPr lang="en-US" sz="1100" u="sng" baseline="30000">
                          <a:effectLst/>
                          <a:hlinkClick r:id="rId21"/>
                        </a:rPr>
                        <a:t>[20]</a:t>
                      </a:r>
                      <a:endParaRPr lang="en-US" sz="1100">
                        <a:effectLst/>
                        <a:latin typeface="Calibri"/>
                        <a:ea typeface="Calibri"/>
                        <a:cs typeface="Times New Roman"/>
                      </a:endParaRPr>
                    </a:p>
                  </a:txBody>
                  <a:tcPr marL="9525" marR="9525" marT="9525" marB="9525" anchor="ctr"/>
                </a:tc>
              </a:tr>
              <a:tr h="0">
                <a:tc>
                  <a:txBody>
                    <a:bodyPr/>
                    <a:lstStyle/>
                    <a:p>
                      <a:pPr marL="0" marR="0">
                        <a:lnSpc>
                          <a:spcPct val="115000"/>
                        </a:lnSpc>
                        <a:spcBef>
                          <a:spcPts val="0"/>
                        </a:spcBef>
                        <a:spcAft>
                          <a:spcPts val="1000"/>
                        </a:spcAft>
                      </a:pPr>
                      <a:r>
                        <a:rPr lang="en-US" sz="1100" u="sng">
                          <a:effectLst/>
                          <a:hlinkClick r:id="rId22" tooltip="Robin Rigg Wind Farm"/>
                        </a:rPr>
                        <a:t>Robin Rigg (Solway Firth)</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a:effectLst/>
                        </a:rPr>
                        <a:t>180</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a:effectLst/>
                        </a:rPr>
                        <a:t> </a:t>
                      </a:r>
                      <a:r>
                        <a:rPr lang="en-US" sz="1100" u="sng">
                          <a:effectLst/>
                          <a:hlinkClick r:id="rId7" tooltip="United Kingdom"/>
                        </a:rPr>
                        <a:t>United Kingdom</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a:effectLst/>
                        </a:rPr>
                        <a:t>60 × </a:t>
                      </a:r>
                      <a:r>
                        <a:rPr lang="en-US" sz="1100" u="sng">
                          <a:effectLst/>
                          <a:hlinkClick r:id="rId8" tooltip="Vestas V90-3MW"/>
                        </a:rPr>
                        <a:t>Vestas V90-3MW</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a:effectLst/>
                        </a:rPr>
                        <a:t>2010</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u="sng" baseline="30000">
                          <a:effectLst/>
                          <a:hlinkClick r:id="rId23"/>
                        </a:rPr>
                        <a:t>[21]</a:t>
                      </a:r>
                      <a:r>
                        <a:rPr lang="en-US" sz="1100" u="sng" baseline="30000">
                          <a:effectLst/>
                          <a:hlinkClick r:id="rId24"/>
                        </a:rPr>
                        <a:t>[22]</a:t>
                      </a:r>
                      <a:endParaRPr lang="en-US" sz="1100">
                        <a:effectLst/>
                        <a:latin typeface="Calibri"/>
                        <a:ea typeface="Calibri"/>
                        <a:cs typeface="Times New Roman"/>
                      </a:endParaRPr>
                    </a:p>
                  </a:txBody>
                  <a:tcPr marL="9525" marR="9525" marT="9525" marB="9525" anchor="ctr"/>
                </a:tc>
              </a:tr>
              <a:tr h="0">
                <a:tc>
                  <a:txBody>
                    <a:bodyPr/>
                    <a:lstStyle/>
                    <a:p>
                      <a:pPr marL="0" marR="0">
                        <a:lnSpc>
                          <a:spcPct val="115000"/>
                        </a:lnSpc>
                        <a:spcBef>
                          <a:spcPts val="0"/>
                        </a:spcBef>
                        <a:spcAft>
                          <a:spcPts val="1000"/>
                        </a:spcAft>
                      </a:pPr>
                      <a:r>
                        <a:rPr lang="en-US" sz="1100" u="sng">
                          <a:effectLst/>
                          <a:hlinkClick r:id="rId25" tooltip="Gunfleet Sands Offshore Wind Farm"/>
                        </a:rPr>
                        <a:t>Gunfleet Sands</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a:effectLst/>
                        </a:rPr>
                        <a:t>172</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a:effectLst/>
                        </a:rPr>
                        <a:t> </a:t>
                      </a:r>
                      <a:r>
                        <a:rPr lang="en-US" sz="1100" u="sng">
                          <a:effectLst/>
                          <a:hlinkClick r:id="rId7" tooltip="United Kingdom"/>
                        </a:rPr>
                        <a:t>United Kingdom</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a:effectLst/>
                        </a:rPr>
                        <a:t>48 × </a:t>
                      </a:r>
                      <a:r>
                        <a:rPr lang="en-US" sz="1100" u="sng">
                          <a:effectLst/>
                          <a:hlinkClick r:id="rId13" tooltip="Siemens Wind Power"/>
                        </a:rPr>
                        <a:t>Siemens</a:t>
                      </a:r>
                      <a:r>
                        <a:rPr lang="en-US" sz="1100">
                          <a:effectLst/>
                        </a:rPr>
                        <a:t> 3.6-107</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a:effectLst/>
                        </a:rPr>
                        <a:t>2010</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u="sng" baseline="30000">
                          <a:effectLst/>
                          <a:hlinkClick r:id="rId24"/>
                        </a:rPr>
                        <a:t>[22]</a:t>
                      </a:r>
                      <a:r>
                        <a:rPr lang="en-US" sz="1100" u="sng" baseline="30000">
                          <a:effectLst/>
                          <a:hlinkClick r:id="rId26"/>
                        </a:rPr>
                        <a:t>[23]</a:t>
                      </a:r>
                      <a:endParaRPr lang="en-US" sz="1100">
                        <a:effectLst/>
                        <a:latin typeface="Calibri"/>
                        <a:ea typeface="Calibri"/>
                        <a:cs typeface="Times New Roman"/>
                      </a:endParaRPr>
                    </a:p>
                  </a:txBody>
                  <a:tcPr marL="9525" marR="9525" marT="9525" marB="9525" anchor="ctr"/>
                </a:tc>
              </a:tr>
              <a:tr h="0">
                <a:tc>
                  <a:txBody>
                    <a:bodyPr/>
                    <a:lstStyle/>
                    <a:p>
                      <a:pPr marL="0" marR="0">
                        <a:lnSpc>
                          <a:spcPct val="115000"/>
                        </a:lnSpc>
                        <a:spcBef>
                          <a:spcPts val="0"/>
                        </a:spcBef>
                        <a:spcAft>
                          <a:spcPts val="1000"/>
                        </a:spcAft>
                      </a:pPr>
                      <a:r>
                        <a:rPr lang="en-US" sz="1100" u="sng">
                          <a:effectLst/>
                          <a:hlinkClick r:id="rId27" tooltip="Nysted Wind Farm"/>
                        </a:rPr>
                        <a:t>Nysted (Rødsand I)</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a:effectLst/>
                        </a:rPr>
                        <a:t>166</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a:effectLst/>
                        </a:rPr>
                        <a:t> </a:t>
                      </a:r>
                      <a:r>
                        <a:rPr lang="en-US" sz="1100" u="sng">
                          <a:effectLst/>
                          <a:hlinkClick r:id="rId12" tooltip="Denmark"/>
                        </a:rPr>
                        <a:t>Denmark</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a:effectLst/>
                        </a:rPr>
                        <a:t>72 × </a:t>
                      </a:r>
                      <a:r>
                        <a:rPr lang="en-US" sz="1100" u="sng">
                          <a:effectLst/>
                          <a:hlinkClick r:id="rId13" tooltip="Siemens Wind Power"/>
                        </a:rPr>
                        <a:t>Siemens</a:t>
                      </a:r>
                      <a:r>
                        <a:rPr lang="en-US" sz="1100">
                          <a:effectLst/>
                        </a:rPr>
                        <a:t> 2.3</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a:effectLst/>
                        </a:rPr>
                        <a:t>2003</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00" u="sng" baseline="30000" dirty="0">
                          <a:effectLst/>
                          <a:hlinkClick r:id="rId18"/>
                        </a:rPr>
                        <a:t>[17]</a:t>
                      </a:r>
                      <a:r>
                        <a:rPr lang="en-US" sz="1100" u="sng" baseline="30000" dirty="0">
                          <a:effectLst/>
                          <a:hlinkClick r:id="rId28"/>
                        </a:rPr>
                        <a:t>[24]</a:t>
                      </a:r>
                      <a:r>
                        <a:rPr lang="en-US" sz="1100" u="sng" baseline="30000" dirty="0">
                          <a:effectLst/>
                          <a:hlinkClick r:id="rId29"/>
                        </a:rPr>
                        <a:t>[25]</a:t>
                      </a:r>
                      <a:endParaRPr lang="en-US" sz="1100" dirty="0">
                        <a:effectLst/>
                        <a:latin typeface="Calibri"/>
                        <a:ea typeface="Calibri"/>
                        <a:cs typeface="Times New Roman"/>
                      </a:endParaRPr>
                    </a:p>
                  </a:txBody>
                  <a:tcPr marL="9525" marR="9525" marT="9525" marB="9525" anchor="ctr"/>
                </a:tc>
              </a:tr>
            </a:tbl>
          </a:graphicData>
        </a:graphic>
      </p:graphicFrame>
      <p:pic>
        <p:nvPicPr>
          <p:cNvPr id="3085" name="Picture 11" descr="↓">
            <a:hlinkClick r:id="rId2"/>
          </p:cNvPr>
          <p:cNvPicPr>
            <a:picLocks noChangeAspect="1" noChangeArrowheads="1"/>
          </p:cNvPicPr>
          <p:nvPr/>
        </p:nvPicPr>
        <p:blipFill>
          <a:blip r:embed="rId30" cstate="print">
            <a:extLst>
              <a:ext uri="{28A0092B-C50C-407E-A947-70E740481C1C}">
                <a14:useLocalDpi xmlns:a14="http://schemas.microsoft.com/office/drawing/2010/main" xmlns="" val="0"/>
              </a:ext>
            </a:extLst>
          </a:blip>
          <a:srcRect/>
          <a:stretch>
            <a:fillRect/>
          </a:stretch>
        </p:blipFill>
        <p:spPr bwMode="auto">
          <a:xfrm>
            <a:off x="457200" y="2717800"/>
            <a:ext cx="114300" cy="139700"/>
          </a:xfrm>
          <a:prstGeom prst="rect">
            <a:avLst/>
          </a:prstGeom>
          <a:noFill/>
          <a:extLst>
            <a:ext uri="{909E8E84-426E-40DD-AFC4-6F175D3DCCD1}">
              <a14:hiddenFill xmlns:a14="http://schemas.microsoft.com/office/drawing/2010/main" xmlns="">
                <a:solidFill>
                  <a:srgbClr val="FFFFFF"/>
                </a:solidFill>
              </a14:hiddenFill>
            </a:ext>
          </a:extLst>
        </p:spPr>
      </p:pic>
      <p:pic>
        <p:nvPicPr>
          <p:cNvPr id="3084" name="Picture 12" descr="↓">
            <a:hlinkClick r:id="rId2"/>
          </p:cNvPr>
          <p:cNvPicPr>
            <a:picLocks noChangeAspect="1" noChangeArrowheads="1"/>
          </p:cNvPicPr>
          <p:nvPr/>
        </p:nvPicPr>
        <p:blipFill>
          <a:blip r:embed="rId30" cstate="print">
            <a:extLst>
              <a:ext uri="{28A0092B-C50C-407E-A947-70E740481C1C}">
                <a14:useLocalDpi xmlns:a14="http://schemas.microsoft.com/office/drawing/2010/main" xmlns="" val="0"/>
              </a:ext>
            </a:extLst>
          </a:blip>
          <a:srcRect/>
          <a:stretch>
            <a:fillRect/>
          </a:stretch>
        </p:blipFill>
        <p:spPr bwMode="auto">
          <a:xfrm>
            <a:off x="457200" y="2717800"/>
            <a:ext cx="114300" cy="139700"/>
          </a:xfrm>
          <a:prstGeom prst="rect">
            <a:avLst/>
          </a:prstGeom>
          <a:noFill/>
          <a:extLst>
            <a:ext uri="{909E8E84-426E-40DD-AFC4-6F175D3DCCD1}">
              <a14:hiddenFill xmlns:a14="http://schemas.microsoft.com/office/drawing/2010/main" xmlns="">
                <a:solidFill>
                  <a:srgbClr val="FFFFFF"/>
                </a:solidFill>
              </a14:hiddenFill>
            </a:ext>
          </a:extLst>
        </p:spPr>
      </p:pic>
      <p:pic>
        <p:nvPicPr>
          <p:cNvPr id="3083" name="Picture 13" descr="↓">
            <a:hlinkClick r:id="rId2"/>
          </p:cNvPr>
          <p:cNvPicPr>
            <a:picLocks noChangeAspect="1" noChangeArrowheads="1"/>
          </p:cNvPicPr>
          <p:nvPr/>
        </p:nvPicPr>
        <p:blipFill>
          <a:blip r:embed="rId30" cstate="print">
            <a:extLst>
              <a:ext uri="{28A0092B-C50C-407E-A947-70E740481C1C}">
                <a14:useLocalDpi xmlns:a14="http://schemas.microsoft.com/office/drawing/2010/main" xmlns="" val="0"/>
              </a:ext>
            </a:extLst>
          </a:blip>
          <a:srcRect/>
          <a:stretch>
            <a:fillRect/>
          </a:stretch>
        </p:blipFill>
        <p:spPr bwMode="auto">
          <a:xfrm>
            <a:off x="457200" y="2717800"/>
            <a:ext cx="114300" cy="139700"/>
          </a:xfrm>
          <a:prstGeom prst="rect">
            <a:avLst/>
          </a:prstGeom>
          <a:noFill/>
          <a:extLst>
            <a:ext uri="{909E8E84-426E-40DD-AFC4-6F175D3DCCD1}">
              <a14:hiddenFill xmlns:a14="http://schemas.microsoft.com/office/drawing/2010/main" xmlns="">
                <a:solidFill>
                  <a:srgbClr val="FFFFFF"/>
                </a:solidFill>
              </a14:hiddenFill>
            </a:ext>
          </a:extLst>
        </p:spPr>
      </p:pic>
      <p:pic>
        <p:nvPicPr>
          <p:cNvPr id="3082" name="Picture 14" descr="↓">
            <a:hlinkClick r:id="rId2"/>
          </p:cNvPr>
          <p:cNvPicPr>
            <a:picLocks noChangeAspect="1" noChangeArrowheads="1"/>
          </p:cNvPicPr>
          <p:nvPr/>
        </p:nvPicPr>
        <p:blipFill>
          <a:blip r:embed="rId30" cstate="print">
            <a:extLst>
              <a:ext uri="{28A0092B-C50C-407E-A947-70E740481C1C}">
                <a14:useLocalDpi xmlns:a14="http://schemas.microsoft.com/office/drawing/2010/main" xmlns="" val="0"/>
              </a:ext>
            </a:extLst>
          </a:blip>
          <a:srcRect/>
          <a:stretch>
            <a:fillRect/>
          </a:stretch>
        </p:blipFill>
        <p:spPr bwMode="auto">
          <a:xfrm>
            <a:off x="457200" y="2717800"/>
            <a:ext cx="114300" cy="139700"/>
          </a:xfrm>
          <a:prstGeom prst="rect">
            <a:avLst/>
          </a:prstGeom>
          <a:noFill/>
          <a:extLst>
            <a:ext uri="{909E8E84-426E-40DD-AFC4-6F175D3DCCD1}">
              <a14:hiddenFill xmlns:a14="http://schemas.microsoft.com/office/drawing/2010/main" xmlns="">
                <a:solidFill>
                  <a:srgbClr val="FFFFFF"/>
                </a:solidFill>
              </a14:hiddenFill>
            </a:ext>
          </a:extLst>
        </p:spPr>
      </p:pic>
      <p:pic>
        <p:nvPicPr>
          <p:cNvPr id="3081" name="Picture 15" descr="↓">
            <a:hlinkClick r:id="rId2"/>
          </p:cNvPr>
          <p:cNvPicPr>
            <a:picLocks noChangeAspect="1" noChangeArrowheads="1"/>
          </p:cNvPicPr>
          <p:nvPr/>
        </p:nvPicPr>
        <p:blipFill>
          <a:blip r:embed="rId30" cstate="print">
            <a:extLst>
              <a:ext uri="{28A0092B-C50C-407E-A947-70E740481C1C}">
                <a14:useLocalDpi xmlns:a14="http://schemas.microsoft.com/office/drawing/2010/main" xmlns="" val="0"/>
              </a:ext>
            </a:extLst>
          </a:blip>
          <a:srcRect/>
          <a:stretch>
            <a:fillRect/>
          </a:stretch>
        </p:blipFill>
        <p:spPr bwMode="auto">
          <a:xfrm>
            <a:off x="457200" y="2717800"/>
            <a:ext cx="114300" cy="139700"/>
          </a:xfrm>
          <a:prstGeom prst="rect">
            <a:avLst/>
          </a:prstGeom>
          <a:noFill/>
          <a:extLst>
            <a:ext uri="{909E8E84-426E-40DD-AFC4-6F175D3DCCD1}">
              <a14:hiddenFill xmlns:a14="http://schemas.microsoft.com/office/drawing/2010/main" xmlns="">
                <a:solidFill>
                  <a:srgbClr val="FFFFFF"/>
                </a:solidFill>
              </a14:hiddenFill>
            </a:ext>
          </a:extLst>
        </p:spPr>
      </p:pic>
      <p:pic>
        <p:nvPicPr>
          <p:cNvPr id="3080" name="Picture 16" descr="↓">
            <a:hlinkClick r:id="rId2"/>
          </p:cNvPr>
          <p:cNvPicPr>
            <a:picLocks noChangeAspect="1" noChangeArrowheads="1"/>
          </p:cNvPicPr>
          <p:nvPr/>
        </p:nvPicPr>
        <p:blipFill>
          <a:blip r:embed="rId30" cstate="print">
            <a:extLst>
              <a:ext uri="{28A0092B-C50C-407E-A947-70E740481C1C}">
                <a14:useLocalDpi xmlns:a14="http://schemas.microsoft.com/office/drawing/2010/main" xmlns="" val="0"/>
              </a:ext>
            </a:extLst>
          </a:blip>
          <a:srcRect/>
          <a:stretch>
            <a:fillRect/>
          </a:stretch>
        </p:blipFill>
        <p:spPr bwMode="auto">
          <a:xfrm>
            <a:off x="457200" y="2717800"/>
            <a:ext cx="114300" cy="139700"/>
          </a:xfrm>
          <a:prstGeom prst="rect">
            <a:avLst/>
          </a:prstGeom>
          <a:noFill/>
          <a:extLst>
            <a:ext uri="{909E8E84-426E-40DD-AFC4-6F175D3DCCD1}">
              <a14:hiddenFill xmlns:a14="http://schemas.microsoft.com/office/drawing/2010/main" xmlns="">
                <a:solidFill>
                  <a:srgbClr val="FFFFFF"/>
                </a:solidFill>
              </a14:hiddenFill>
            </a:ext>
          </a:extLst>
        </p:spPr>
      </p:pic>
      <p:pic>
        <p:nvPicPr>
          <p:cNvPr id="3079" name="Picture 17" descr="http://upload.wikimedia.org/wikipedia/commons/thumb/a/ae/Flag_of_the_United_Kingdom.svg/22px-Flag_of_the_United_Kingdom.svg.png"/>
          <p:cNvPicPr>
            <a:picLocks noChangeAspect="1" noChangeArrowheads="1"/>
          </p:cNvPicPr>
          <p:nvPr/>
        </p:nvPicPr>
        <p:blipFill>
          <a:blip r:embed="rId31" cstate="print">
            <a:extLst>
              <a:ext uri="{28A0092B-C50C-407E-A947-70E740481C1C}">
                <a14:useLocalDpi xmlns:a14="http://schemas.microsoft.com/office/drawing/2010/main" xmlns="" val="0"/>
              </a:ext>
            </a:extLst>
          </a:blip>
          <a:srcRect/>
          <a:stretch>
            <a:fillRect/>
          </a:stretch>
        </p:blipFill>
        <p:spPr bwMode="auto">
          <a:xfrm>
            <a:off x="457200" y="2717800"/>
            <a:ext cx="203200" cy="107950"/>
          </a:xfrm>
          <a:prstGeom prst="rect">
            <a:avLst/>
          </a:prstGeom>
          <a:noFill/>
          <a:extLst>
            <a:ext uri="{909E8E84-426E-40DD-AFC4-6F175D3DCCD1}">
              <a14:hiddenFill xmlns:a14="http://schemas.microsoft.com/office/drawing/2010/main" xmlns="">
                <a:solidFill>
                  <a:srgbClr val="FFFFFF"/>
                </a:solidFill>
              </a14:hiddenFill>
            </a:ext>
          </a:extLst>
        </p:spPr>
      </p:pic>
      <p:pic>
        <p:nvPicPr>
          <p:cNvPr id="3078" name="Picture 18" descr="http://upload.wikimedia.org/wikipedia/commons/thumb/9/9c/Flag_of_Denmark.svg/22px-Flag_of_Denmark.svg.png"/>
          <p:cNvPicPr>
            <a:picLocks noChangeAspect="1" noChangeArrowheads="1"/>
          </p:cNvPicPr>
          <p:nvPr/>
        </p:nvPicPr>
        <p:blipFill>
          <a:blip r:embed="rId32" cstate="print">
            <a:extLst>
              <a:ext uri="{28A0092B-C50C-407E-A947-70E740481C1C}">
                <a14:useLocalDpi xmlns:a14="http://schemas.microsoft.com/office/drawing/2010/main" xmlns="" val="0"/>
              </a:ext>
            </a:extLst>
          </a:blip>
          <a:srcRect/>
          <a:stretch>
            <a:fillRect/>
          </a:stretch>
        </p:blipFill>
        <p:spPr bwMode="auto">
          <a:xfrm>
            <a:off x="457200" y="2717800"/>
            <a:ext cx="203200" cy="158750"/>
          </a:xfrm>
          <a:prstGeom prst="rect">
            <a:avLst/>
          </a:prstGeom>
          <a:noFill/>
          <a:extLst>
            <a:ext uri="{909E8E84-426E-40DD-AFC4-6F175D3DCCD1}">
              <a14:hiddenFill xmlns:a14="http://schemas.microsoft.com/office/drawing/2010/main" xmlns="">
                <a:solidFill>
                  <a:srgbClr val="FFFFFF"/>
                </a:solidFill>
              </a14:hiddenFill>
            </a:ext>
          </a:extLst>
        </p:spPr>
      </p:pic>
      <p:pic>
        <p:nvPicPr>
          <p:cNvPr id="3077" name="Picture 19" descr="http://upload.wikimedia.org/wikipedia/commons/thumb/9/9c/Flag_of_Denmark.svg/22px-Flag_of_Denmark.svg.png"/>
          <p:cNvPicPr>
            <a:picLocks noChangeAspect="1" noChangeArrowheads="1"/>
          </p:cNvPicPr>
          <p:nvPr/>
        </p:nvPicPr>
        <p:blipFill>
          <a:blip r:embed="rId32" cstate="print">
            <a:extLst>
              <a:ext uri="{28A0092B-C50C-407E-A947-70E740481C1C}">
                <a14:useLocalDpi xmlns:a14="http://schemas.microsoft.com/office/drawing/2010/main" xmlns="" val="0"/>
              </a:ext>
            </a:extLst>
          </a:blip>
          <a:srcRect/>
          <a:stretch>
            <a:fillRect/>
          </a:stretch>
        </p:blipFill>
        <p:spPr bwMode="auto">
          <a:xfrm>
            <a:off x="457200" y="2717800"/>
            <a:ext cx="203200" cy="158750"/>
          </a:xfrm>
          <a:prstGeom prst="rect">
            <a:avLst/>
          </a:prstGeom>
          <a:noFill/>
          <a:extLst>
            <a:ext uri="{909E8E84-426E-40DD-AFC4-6F175D3DCCD1}">
              <a14:hiddenFill xmlns:a14="http://schemas.microsoft.com/office/drawing/2010/main" xmlns="">
                <a:solidFill>
                  <a:srgbClr val="FFFFFF"/>
                </a:solidFill>
              </a14:hiddenFill>
            </a:ext>
          </a:extLst>
        </p:spPr>
      </p:pic>
      <p:pic>
        <p:nvPicPr>
          <p:cNvPr id="3076" name="Picture 20" descr="http://upload.wikimedia.org/wikipedia/commons/thumb/a/ae/Flag_of_the_United_Kingdom.svg/22px-Flag_of_the_United_Kingdom.svg.png"/>
          <p:cNvPicPr>
            <a:picLocks noChangeAspect="1" noChangeArrowheads="1"/>
          </p:cNvPicPr>
          <p:nvPr/>
        </p:nvPicPr>
        <p:blipFill>
          <a:blip r:embed="rId31" cstate="print">
            <a:extLst>
              <a:ext uri="{28A0092B-C50C-407E-A947-70E740481C1C}">
                <a14:useLocalDpi xmlns:a14="http://schemas.microsoft.com/office/drawing/2010/main" xmlns="" val="0"/>
              </a:ext>
            </a:extLst>
          </a:blip>
          <a:srcRect/>
          <a:stretch>
            <a:fillRect/>
          </a:stretch>
        </p:blipFill>
        <p:spPr bwMode="auto">
          <a:xfrm>
            <a:off x="457200" y="2717800"/>
            <a:ext cx="203200" cy="107950"/>
          </a:xfrm>
          <a:prstGeom prst="rect">
            <a:avLst/>
          </a:prstGeom>
          <a:noFill/>
          <a:extLst>
            <a:ext uri="{909E8E84-426E-40DD-AFC4-6F175D3DCCD1}">
              <a14:hiddenFill xmlns:a14="http://schemas.microsoft.com/office/drawing/2010/main" xmlns="">
                <a:solidFill>
                  <a:srgbClr val="FFFFFF"/>
                </a:solidFill>
              </a14:hiddenFill>
            </a:ext>
          </a:extLst>
        </p:spPr>
      </p:pic>
      <p:pic>
        <p:nvPicPr>
          <p:cNvPr id="3075" name="Picture 21" descr="http://upload.wikimedia.org/wikipedia/commons/thumb/a/ae/Flag_of_the_United_Kingdom.svg/22px-Flag_of_the_United_Kingdom.svg.png"/>
          <p:cNvPicPr>
            <a:picLocks noChangeAspect="1" noChangeArrowheads="1"/>
          </p:cNvPicPr>
          <p:nvPr/>
        </p:nvPicPr>
        <p:blipFill>
          <a:blip r:embed="rId31" cstate="print">
            <a:extLst>
              <a:ext uri="{28A0092B-C50C-407E-A947-70E740481C1C}">
                <a14:useLocalDpi xmlns:a14="http://schemas.microsoft.com/office/drawing/2010/main" xmlns="" val="0"/>
              </a:ext>
            </a:extLst>
          </a:blip>
          <a:srcRect/>
          <a:stretch>
            <a:fillRect/>
          </a:stretch>
        </p:blipFill>
        <p:spPr bwMode="auto">
          <a:xfrm>
            <a:off x="457200" y="2717800"/>
            <a:ext cx="203200" cy="107950"/>
          </a:xfrm>
          <a:prstGeom prst="rect">
            <a:avLst/>
          </a:prstGeom>
          <a:noFill/>
          <a:extLst>
            <a:ext uri="{909E8E84-426E-40DD-AFC4-6F175D3DCCD1}">
              <a14:hiddenFill xmlns:a14="http://schemas.microsoft.com/office/drawing/2010/main" xmlns="">
                <a:solidFill>
                  <a:srgbClr val="FFFFFF"/>
                </a:solidFill>
              </a14:hiddenFill>
            </a:ext>
          </a:extLst>
        </p:spPr>
      </p:pic>
      <p:pic>
        <p:nvPicPr>
          <p:cNvPr id="3074" name="Picture 22" descr="http://upload.wikimedia.org/wikipedia/commons/thumb/a/ae/Flag_of_the_United_Kingdom.svg/22px-Flag_of_the_United_Kingdom.svg.png"/>
          <p:cNvPicPr>
            <a:picLocks noChangeAspect="1" noChangeArrowheads="1"/>
          </p:cNvPicPr>
          <p:nvPr/>
        </p:nvPicPr>
        <p:blipFill>
          <a:blip r:embed="rId31" cstate="print">
            <a:extLst>
              <a:ext uri="{28A0092B-C50C-407E-A947-70E740481C1C}">
                <a14:useLocalDpi xmlns:a14="http://schemas.microsoft.com/office/drawing/2010/main" xmlns="" val="0"/>
              </a:ext>
            </a:extLst>
          </a:blip>
          <a:srcRect/>
          <a:stretch>
            <a:fillRect/>
          </a:stretch>
        </p:blipFill>
        <p:spPr bwMode="auto">
          <a:xfrm>
            <a:off x="457200" y="2717800"/>
            <a:ext cx="203200" cy="107950"/>
          </a:xfrm>
          <a:prstGeom prst="rect">
            <a:avLst/>
          </a:prstGeom>
          <a:noFill/>
          <a:extLst>
            <a:ext uri="{909E8E84-426E-40DD-AFC4-6F175D3DCCD1}">
              <a14:hiddenFill xmlns:a14="http://schemas.microsoft.com/office/drawing/2010/main" xmlns="">
                <a:solidFill>
                  <a:srgbClr val="FFFFFF"/>
                </a:solidFill>
              </a14:hiddenFill>
            </a:ext>
          </a:extLst>
        </p:spPr>
      </p:pic>
      <p:pic>
        <p:nvPicPr>
          <p:cNvPr id="3073" name="Picture 23" descr="http://upload.wikimedia.org/wikipedia/commons/thumb/9/9c/Flag_of_Denmark.svg/22px-Flag_of_Denmark.svg.png"/>
          <p:cNvPicPr>
            <a:picLocks noChangeAspect="1" noChangeArrowheads="1"/>
          </p:cNvPicPr>
          <p:nvPr/>
        </p:nvPicPr>
        <p:blipFill>
          <a:blip r:embed="rId32" cstate="print">
            <a:extLst>
              <a:ext uri="{28A0092B-C50C-407E-A947-70E740481C1C}">
                <a14:useLocalDpi xmlns:a14="http://schemas.microsoft.com/office/drawing/2010/main" xmlns="" val="0"/>
              </a:ext>
            </a:extLst>
          </a:blip>
          <a:srcRect/>
          <a:stretch>
            <a:fillRect/>
          </a:stretch>
        </p:blipFill>
        <p:spPr bwMode="auto">
          <a:xfrm>
            <a:off x="457200" y="2717800"/>
            <a:ext cx="203200" cy="1587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TextBox 5"/>
          <p:cNvSpPr txBox="1"/>
          <p:nvPr/>
        </p:nvSpPr>
        <p:spPr>
          <a:xfrm>
            <a:off x="558800" y="2787650"/>
            <a:ext cx="8280400" cy="3416320"/>
          </a:xfrm>
          <a:prstGeom prst="rect">
            <a:avLst/>
          </a:prstGeom>
          <a:noFill/>
        </p:spPr>
        <p:txBody>
          <a:bodyPr wrap="square" rtlCol="0">
            <a:spAutoFit/>
          </a:bodyPr>
          <a:lstStyle/>
          <a:p>
            <a:pPr marL="457200" indent="-457200">
              <a:buFont typeface="Arial" pitchFamily="34" charset="0"/>
              <a:buChar char="•"/>
            </a:pPr>
            <a:r>
              <a:rPr lang="en-US" sz="2400" b="1" dirty="0"/>
              <a:t>Offshore wind turbines are less obtrusive than turbines on land, as their apparent size and noise is mitigated by </a:t>
            </a:r>
            <a:r>
              <a:rPr lang="en-US" sz="2400" b="1" dirty="0" smtClean="0"/>
              <a:t>distance</a:t>
            </a:r>
          </a:p>
          <a:p>
            <a:pPr marL="457200" indent="-457200">
              <a:buFont typeface="Arial" pitchFamily="34" charset="0"/>
              <a:buChar char="•"/>
            </a:pPr>
            <a:r>
              <a:rPr lang="en-US" sz="2400" b="1" dirty="0" smtClean="0"/>
              <a:t>Because </a:t>
            </a:r>
            <a:r>
              <a:rPr lang="en-US" sz="2400" b="1" dirty="0"/>
              <a:t>water has less surface roughness than land (especially deeper water), the average wind speed is usually considerably higher over open </a:t>
            </a:r>
            <a:r>
              <a:rPr lang="en-US" sz="2400" b="1" dirty="0" smtClean="0"/>
              <a:t>water</a:t>
            </a:r>
          </a:p>
          <a:p>
            <a:pPr marL="457200" indent="-457200">
              <a:buFont typeface="Arial" pitchFamily="34" charset="0"/>
              <a:buChar char="•"/>
            </a:pPr>
            <a:r>
              <a:rPr lang="en-US" sz="2400" b="1" dirty="0" smtClean="0"/>
              <a:t>Capacity </a:t>
            </a:r>
            <a:r>
              <a:rPr lang="en-US" sz="2400" b="1" dirty="0"/>
              <a:t>factors (</a:t>
            </a:r>
            <a:r>
              <a:rPr lang="en-US" sz="2400" b="1" dirty="0" err="1"/>
              <a:t>utilisation</a:t>
            </a:r>
            <a:r>
              <a:rPr lang="en-US" sz="2400" b="1" dirty="0"/>
              <a:t> rates) are considerably higher than for onshore </a:t>
            </a:r>
            <a:r>
              <a:rPr lang="en-US" sz="2400" b="1" dirty="0" smtClean="0"/>
              <a:t>locations</a:t>
            </a:r>
            <a:endParaRPr lang="en-US" sz="2400" b="1" dirty="0"/>
          </a:p>
          <a:p>
            <a:pPr marL="457200" indent="-457200">
              <a:buFont typeface="Arial" pitchFamily="34" charset="0"/>
              <a:buChar char="•"/>
            </a:pPr>
            <a:endParaRPr lang="en-US" sz="2400" b="1" dirty="0"/>
          </a:p>
        </p:txBody>
      </p:sp>
    </p:spTree>
    <p:extLst>
      <p:ext uri="{BB962C8B-B14F-4D97-AF65-F5344CB8AC3E}">
        <p14:creationId xmlns:p14="http://schemas.microsoft.com/office/powerpoint/2010/main" xmlns="" val="26426998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marL="457200" indent="-457200">
          <a:buFont typeface="Arial" pitchFamily="34" charset="0"/>
          <a:buChar char="•"/>
          <a:defRPr sz="2400" b="1" dirty="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471</TotalTime>
  <Words>5192</Words>
  <Application>Microsoft Office PowerPoint</Application>
  <PresentationFormat>On-screen Show (4:3)</PresentationFormat>
  <Paragraphs>448</Paragraphs>
  <Slides>60</Slides>
  <Notes>0</Notes>
  <HiddenSlides>0</HiddenSlides>
  <MMClips>0</MMClips>
  <ScaleCrop>false</ScaleCrop>
  <HeadingPairs>
    <vt:vector size="4" baseType="variant">
      <vt:variant>
        <vt:lpstr>Theme</vt:lpstr>
      </vt:variant>
      <vt:variant>
        <vt:i4>1</vt:i4>
      </vt:variant>
      <vt:variant>
        <vt:lpstr>Slide Titles</vt:lpstr>
      </vt:variant>
      <vt:variant>
        <vt:i4>60</vt:i4>
      </vt:variant>
    </vt:vector>
  </HeadingPairs>
  <TitlesOfParts>
    <vt:vector size="61"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jsergemt</dc:creator>
  <cp:lastModifiedBy>jsergent</cp:lastModifiedBy>
  <cp:revision>34</cp:revision>
  <dcterms:created xsi:type="dcterms:W3CDTF">2011-06-17T19:02:09Z</dcterms:created>
  <dcterms:modified xsi:type="dcterms:W3CDTF">2011-06-20T20:55:39Z</dcterms:modified>
</cp:coreProperties>
</file>