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9" r:id="rId19"/>
    <p:sldId id="271" r:id="rId20"/>
    <p:sldId id="272" r:id="rId21"/>
    <p:sldId id="273" r:id="rId22"/>
    <p:sldId id="274" r:id="rId23"/>
    <p:sldId id="275" r:id="rId24"/>
    <p:sldId id="280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08847-9033-462B-A877-6EA80BE4AF9B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F996-A913-49B3-A548-CEEF15454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F996-A913-49B3-A548-CEEF15454B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r>
              <a:rPr lang="en-US" baseline="0" dirty="0" smtClean="0"/>
              <a:t> the center of mass – assume a stiff, mass free rod and determine the balance point</a:t>
            </a:r>
            <a:endParaRPr lang="en-US" dirty="0" smtClean="0"/>
          </a:p>
          <a:p>
            <a:r>
              <a:rPr lang="en-US" dirty="0" smtClean="0"/>
              <a:t>(10+x)*90*g = (10-x)*60*g </a:t>
            </a:r>
            <a:r>
              <a:rPr lang="en-US" baseline="0" dirty="0" smtClean="0"/>
              <a:t> note: g = 9.8 m/sec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900 + 90x</a:t>
            </a:r>
            <a:r>
              <a:rPr lang="en-US" baseline="0" dirty="0" smtClean="0"/>
              <a:t> = 600 – 60x</a:t>
            </a:r>
          </a:p>
          <a:p>
            <a:r>
              <a:rPr lang="en-US" baseline="0" dirty="0" smtClean="0"/>
              <a:t>-300 = 150x</a:t>
            </a:r>
          </a:p>
          <a:p>
            <a:r>
              <a:rPr lang="en-US" baseline="0" dirty="0" smtClean="0"/>
              <a:t>X = -2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7F996-A913-49B3-A548-CEEF15454B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5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7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2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0436-FF0C-4D1F-B2D6-54889FAF9441}" type="datetimeFigureOut">
              <a:rPr lang="en-US" smtClean="0"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5861-0C68-4E81-B296-0791EEAF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FNe_pFZrs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8: Momentum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Thought for the Week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“No Pressure; No Diamonds”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Thomas Carlyle (19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Soccer: Execute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3962400" cy="466078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Set up an equation for each vector component</a:t>
                </a:r>
              </a:p>
              <a:p>
                <a:r>
                  <a:rPr lang="en-US" dirty="0" err="1" smtClean="0"/>
                  <a:t>J</a:t>
                </a:r>
                <a:r>
                  <a:rPr lang="en-US" baseline="-25000" dirty="0" err="1" smtClean="0"/>
                  <a:t>x</a:t>
                </a:r>
                <a:r>
                  <a:rPr lang="en-US" dirty="0" smtClean="0"/>
                  <a:t> = m*(V</a:t>
                </a:r>
                <a:r>
                  <a:rPr lang="en-US" baseline="-25000" dirty="0" smtClean="0"/>
                  <a:t>2x</a:t>
                </a:r>
                <a:r>
                  <a:rPr lang="en-US" dirty="0" smtClean="0"/>
                  <a:t> – V</a:t>
                </a:r>
                <a:r>
                  <a:rPr lang="en-US" baseline="-25000" dirty="0" smtClean="0"/>
                  <a:t>1x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= 1650 </a:t>
                </a:r>
                <a:r>
                  <a:rPr lang="en-US" dirty="0" err="1" smtClean="0"/>
                  <a:t>Nt</a:t>
                </a:r>
                <a:endParaRPr lang="en-US" dirty="0" smtClean="0"/>
              </a:p>
              <a:p>
                <a:r>
                  <a:rPr lang="en-US" dirty="0" err="1" smtClean="0"/>
                  <a:t>J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 = m*(V</a:t>
                </a:r>
                <a:r>
                  <a:rPr lang="en-US" baseline="-25000" dirty="0" smtClean="0"/>
                  <a:t>2y</a:t>
                </a:r>
                <a:r>
                  <a:rPr lang="en-US" dirty="0" smtClean="0"/>
                  <a:t> – V</a:t>
                </a:r>
                <a:r>
                  <a:rPr lang="en-US" baseline="-25000" dirty="0" smtClean="0"/>
                  <a:t>1y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= 850 </a:t>
                </a:r>
                <a:r>
                  <a:rPr lang="en-US" dirty="0" err="1" smtClean="0"/>
                  <a:t>Nt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</a:rPr>
                          <m:t>𝑱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latin typeface="Cambria Math"/>
                                <a:sym typeface="Symbol"/>
                              </a:rPr>
                              <m:t></m:t>
                            </m:r>
                            <m:r>
                              <a:rPr lang="en-US" sz="2800" b="0" i="0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280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27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800" dirty="0" smtClean="0"/>
                  <a:t> (not 45°!)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ArcTan</a:t>
                </a:r>
                <a:r>
                  <a:rPr lang="en-US" dirty="0" smtClean="0"/>
                  <a:t> can lie to you! It always gives an answer between -90° </a:t>
                </a:r>
                <a:r>
                  <a:rPr lang="en-US" dirty="0"/>
                  <a:t>and 90</a:t>
                </a:r>
                <a:r>
                  <a:rPr lang="en-US" dirty="0" smtClean="0"/>
                  <a:t>°.  You need to know the quadrant.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Hint</a:t>
                </a:r>
                <a:r>
                  <a:rPr lang="en-US" dirty="0" smtClean="0"/>
                  <a:t>: look at the signs of  </a:t>
                </a:r>
                <a:r>
                  <a:rPr lang="en-US" dirty="0" err="1" smtClean="0"/>
                  <a:t>Jy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Jx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Careful, many tools assume that angles are in radians.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3962400" cy="4660781"/>
              </a:xfrm>
              <a:blipFill rotWithShape="1">
                <a:blip r:embed="rId2"/>
                <a:stretch>
                  <a:fillRect l="-1538" t="-183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381754" cy="466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4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Frictionless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06116" cy="4525963"/>
          </a:xfrm>
        </p:spPr>
        <p:txBody>
          <a:bodyPr/>
          <a:lstStyle/>
          <a:p>
            <a:r>
              <a:rPr lang="en-US" dirty="0" smtClean="0"/>
              <a:t>If the vector sum of the external forces on a system is zero, the total momentum of the system is constant.</a:t>
            </a:r>
          </a:p>
          <a:p>
            <a:r>
              <a:rPr lang="en-US" dirty="0" smtClean="0"/>
              <a:t>“Conservation </a:t>
            </a:r>
            <a:r>
              <a:rPr lang="en-US" dirty="0"/>
              <a:t>of </a:t>
            </a:r>
            <a:r>
              <a:rPr lang="en-US" dirty="0" smtClean="0"/>
              <a:t>Momentum”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16" y="1630496"/>
            <a:ext cx="2623484" cy="446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5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Remember: Momentum is a Vector!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Always remember to do vector addition!</a:t>
            </a:r>
          </a:p>
          <a:p>
            <a:r>
              <a:rPr lang="en-US" dirty="0" smtClean="0"/>
              <a:t>Rewrite each vector in terms of it’s components (x, y, z)</a:t>
            </a:r>
          </a:p>
          <a:p>
            <a:r>
              <a:rPr lang="en-US" dirty="0" smtClean="0"/>
              <a:t>Add the components to get the resultant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5151"/>
            <a:ext cx="2857500" cy="45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180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495799"/>
            <a:ext cx="4040188" cy="1905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the concepts</a:t>
            </a:r>
          </a:p>
          <a:p>
            <a:r>
              <a:rPr lang="en-US" dirty="0" smtClean="0"/>
              <a:t>Set up the Problem</a:t>
            </a:r>
          </a:p>
          <a:p>
            <a:pPr lvl="1"/>
            <a:r>
              <a:rPr lang="en-US" dirty="0" smtClean="0"/>
              <a:t>Simplify, draw a sketch, assign variable names – I can’t solve problems without pictures!</a:t>
            </a:r>
          </a:p>
          <a:p>
            <a:pPr lvl="1"/>
            <a:r>
              <a:rPr lang="en-US" dirty="0" smtClean="0"/>
              <a:t>Define coordinates</a:t>
            </a:r>
          </a:p>
          <a:p>
            <a:pPr lvl="1"/>
            <a:r>
              <a:rPr lang="en-US" dirty="0" smtClean="0"/>
              <a:t>Find the target variable(s)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4495800"/>
            <a:ext cx="4041775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Execute the solution</a:t>
            </a:r>
          </a:p>
          <a:p>
            <a:pPr lvl="1"/>
            <a:r>
              <a:rPr lang="en-US" dirty="0" smtClean="0"/>
              <a:t>Write the equations</a:t>
            </a:r>
          </a:p>
          <a:p>
            <a:pPr lvl="1"/>
            <a:r>
              <a:rPr lang="en-US" dirty="0" smtClean="0"/>
              <a:t>Add other equations where necessary</a:t>
            </a:r>
          </a:p>
          <a:p>
            <a:pPr lvl="1"/>
            <a:r>
              <a:rPr lang="en-US" dirty="0" smtClean="0"/>
              <a:t>Solve for the target variables</a:t>
            </a:r>
          </a:p>
          <a:p>
            <a:r>
              <a:rPr lang="en-US" dirty="0" smtClean="0"/>
              <a:t>Evaluate your answer:</a:t>
            </a:r>
            <a:br>
              <a:rPr lang="en-US" dirty="0" smtClean="0"/>
            </a:br>
            <a:r>
              <a:rPr lang="en-US" dirty="0" smtClean="0"/>
              <a:t>Use Your Real World Knowledge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4464"/>
            <a:ext cx="8289739" cy="30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4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04800"/>
            <a:ext cx="798195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8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971801"/>
          </a:xfrm>
        </p:spPr>
        <p:txBody>
          <a:bodyPr>
            <a:normAutofit/>
          </a:bodyPr>
          <a:lstStyle/>
          <a:p>
            <a:r>
              <a:rPr lang="en-US" dirty="0" smtClean="0"/>
              <a:t>Elastic: </a:t>
            </a:r>
            <a:r>
              <a:rPr lang="en-US" sz="2800" dirty="0" smtClean="0"/>
              <a:t>No energy lost (Billiards, Air Hockey)</a:t>
            </a:r>
            <a:endParaRPr lang="en-US" dirty="0" smtClean="0"/>
          </a:p>
          <a:p>
            <a:r>
              <a:rPr lang="en-US" dirty="0" smtClean="0"/>
              <a:t>Inelastic: </a:t>
            </a:r>
            <a:r>
              <a:rPr lang="en-US" sz="3000" dirty="0" smtClean="0"/>
              <a:t>Some energy lost </a:t>
            </a:r>
            <a:r>
              <a:rPr lang="en-US" sz="2800" dirty="0" smtClean="0"/>
              <a:t>(ball hitting the wall)</a:t>
            </a:r>
            <a:endParaRPr lang="en-US" sz="3000" dirty="0" smtClean="0"/>
          </a:p>
          <a:p>
            <a:r>
              <a:rPr lang="en-US" dirty="0" smtClean="0"/>
              <a:t>Completely Inelastic</a:t>
            </a:r>
          </a:p>
          <a:p>
            <a:pPr lvl="1"/>
            <a:r>
              <a:rPr lang="en-US" dirty="0" smtClean="0"/>
              <a:t>Asteroid hitting earth</a:t>
            </a:r>
          </a:p>
          <a:p>
            <a:pPr lvl="1"/>
            <a:r>
              <a:rPr lang="en-US" dirty="0" smtClean="0"/>
              <a:t>Football: a tackle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5" y="4343400"/>
            <a:ext cx="8234224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54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Completely Inelastic Collisions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4000" dirty="0" smtClean="0"/>
              <a:t>The masses combine)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676400"/>
            <a:ext cx="80486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9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D</a:t>
            </a:r>
            <a:r>
              <a:rPr lang="en-US" dirty="0" smtClean="0"/>
              <a:t>imensional Elastic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no friction! So no spinning disks!</a:t>
            </a:r>
          </a:p>
          <a:p>
            <a:r>
              <a:rPr lang="en-US" dirty="0" smtClean="0"/>
              <a:t>Think Air Hockey Table</a:t>
            </a:r>
          </a:p>
          <a:p>
            <a:r>
              <a:rPr lang="en-US" dirty="0" smtClean="0"/>
              <a:t>What determines angle </a:t>
            </a:r>
            <a:r>
              <a:rPr lang="en-US" dirty="0" smtClean="0">
                <a:sym typeface="Symbol"/>
              </a:rPr>
              <a:t>? The point of contact!</a:t>
            </a:r>
          </a:p>
          <a:p>
            <a:r>
              <a:rPr lang="en-US" dirty="0" smtClean="0">
                <a:sym typeface="Symbol"/>
              </a:rPr>
              <a:t>Kinetic Energy Conserved: find |V</a:t>
            </a:r>
            <a:r>
              <a:rPr lang="en-US" baseline="-25000" dirty="0" smtClean="0">
                <a:sym typeface="Symbol"/>
              </a:rPr>
              <a:t>B2</a:t>
            </a:r>
            <a:r>
              <a:rPr lang="en-US" dirty="0" smtClean="0">
                <a:sym typeface="Symbol"/>
              </a:rPr>
              <a:t>|</a:t>
            </a:r>
          </a:p>
          <a:p>
            <a:r>
              <a:rPr lang="en-US" dirty="0" smtClean="0">
                <a:sym typeface="Symbol"/>
              </a:rPr>
              <a:t>Set up conservation of x and y momentum components: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2 equations in 2 unknowns (,)</a:t>
            </a:r>
          </a:p>
          <a:p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857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07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solve for </a:t>
            </a:r>
            <a:r>
              <a:rPr lang="en-US" dirty="0" smtClean="0">
                <a:sym typeface="Symbol"/>
              </a:rPr>
              <a:t></a:t>
            </a:r>
          </a:p>
          <a:p>
            <a:pPr marL="0" indent="0">
              <a:buNone/>
            </a:pPr>
            <a:r>
              <a:rPr lang="en-US" sz="2000" dirty="0" smtClean="0">
                <a:sym typeface="Symbol"/>
              </a:rPr>
              <a:t>Solve x-equation for </a:t>
            </a:r>
            <a:r>
              <a:rPr lang="en-US" sz="2000" dirty="0" err="1" smtClean="0">
                <a:sym typeface="Symbol"/>
              </a:rPr>
              <a:t>cos</a:t>
            </a:r>
            <a:r>
              <a:rPr lang="en-US" sz="2000" dirty="0" smtClean="0">
                <a:sym typeface="Symbol"/>
              </a:rPr>
              <a:t>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Solve y-equation for sin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Square each and add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   Sin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 + cos</a:t>
            </a:r>
            <a:r>
              <a:rPr lang="en-US" sz="2000" baseline="30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 = 1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This yields       </a:t>
            </a:r>
            <a:r>
              <a:rPr lang="en-US" sz="2800" dirty="0" smtClean="0">
                <a:sym typeface="Symbol"/>
              </a:rPr>
              <a:t> = 36.9°</a:t>
            </a:r>
            <a:endParaRPr lang="en-US" sz="2000" dirty="0" smtClean="0">
              <a:sym typeface="Symbol"/>
            </a:endParaRPr>
          </a:p>
          <a:p>
            <a:pPr marL="0" indent="0">
              <a:buNone/>
            </a:pPr>
            <a:r>
              <a:rPr lang="en-US" sz="2000" dirty="0" smtClean="0">
                <a:sym typeface="Symbol"/>
              </a:rPr>
              <a:t>Substitution    </a:t>
            </a:r>
            <a:r>
              <a:rPr lang="en-US" sz="2800" dirty="0" smtClean="0">
                <a:sym typeface="Symbol"/>
              </a:rPr>
              <a:t> = 26.6°</a:t>
            </a:r>
          </a:p>
          <a:p>
            <a:pPr marL="0" indent="0">
              <a:buNone/>
            </a:pPr>
            <a:r>
              <a:rPr lang="en-US" sz="2000" dirty="0">
                <a:sym typeface="Symbol"/>
              </a:rPr>
              <a:t>B</a:t>
            </a:r>
            <a:r>
              <a:rPr lang="en-US" sz="2000" dirty="0" smtClean="0">
                <a:sym typeface="Symbol"/>
              </a:rPr>
              <a:t>ut we knew that from the point of contact.  That is our confirmation that we did it correctly.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2664"/>
            <a:ext cx="4991100" cy="455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3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718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the object has symmetry, the center of mass is intuitive.</a:t>
            </a:r>
          </a:p>
          <a:p>
            <a:r>
              <a:rPr lang="en-US" dirty="0" smtClean="0"/>
              <a:t>Sometimes you can find the “Balance Point” for the dimension lacking symmetry.</a:t>
            </a:r>
          </a:p>
          <a:p>
            <a:r>
              <a:rPr lang="en-US" dirty="0" smtClean="0"/>
              <a:t>In other cases, you need calculus.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87" y="1600200"/>
            <a:ext cx="31714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11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Cradle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Pull back one ball and release</a:t>
            </a:r>
          </a:p>
          <a:p>
            <a:r>
              <a:rPr lang="en-US" dirty="0" smtClean="0"/>
              <a:t>One ball flies off the other end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There are an infinite number of solutions that </a:t>
            </a:r>
            <a:r>
              <a:rPr lang="en-US" dirty="0"/>
              <a:t>consehttp://www.youtube.com/watch?v=mFNe_pFZrsArve </a:t>
            </a:r>
            <a:r>
              <a:rPr lang="en-US" dirty="0" smtClean="0"/>
              <a:t>energy.</a:t>
            </a:r>
          </a:p>
          <a:p>
            <a:r>
              <a:rPr lang="en-US" dirty="0" smtClean="0"/>
              <a:t>But momentum must also be conserved so only </a:t>
            </a:r>
            <a:r>
              <a:rPr lang="en-US" dirty="0"/>
              <a:t>t</a:t>
            </a:r>
            <a:r>
              <a:rPr lang="en-US" dirty="0" smtClean="0"/>
              <a:t>he last ball moves.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94" y="1605834"/>
            <a:ext cx="2637481" cy="19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4209365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Giant Newton's Cradle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(YouTube 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 of War on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6726"/>
            <a:ext cx="8229600" cy="15794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center of mass doesn’t move.</a:t>
            </a:r>
          </a:p>
          <a:p>
            <a:r>
              <a:rPr lang="en-US" dirty="0" smtClean="0"/>
              <a:t>Where is it before they pull on the rope? (-2 meters)</a:t>
            </a:r>
          </a:p>
          <a:p>
            <a:r>
              <a:rPr lang="en-US" dirty="0" smtClean="0"/>
              <a:t>Ramon gets the cup.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400" cy="294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1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0215"/>
            <a:ext cx="8229600" cy="1085948"/>
          </a:xfrm>
        </p:spPr>
        <p:txBody>
          <a:bodyPr/>
          <a:lstStyle/>
          <a:p>
            <a:r>
              <a:rPr lang="en-US" dirty="0" smtClean="0"/>
              <a:t>Assume no air resistance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2" y="1676400"/>
            <a:ext cx="8050838" cy="33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8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Rocket Propulsion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30891"/>
                <a:ext cx="8229600" cy="152400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Here we need to use the general form of Newton’s Second Law: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𝑷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𝑽</m:t>
                        </m:r>
                      </m:e>
                    </m:d>
                  </m:oMath>
                </a14:m>
                <a:r>
                  <a:rPr lang="en-US" sz="2800" dirty="0" smtClean="0"/>
                  <a:t> and the multiplication rule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𝑷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𝑽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𝑽</m:t>
                    </m:r>
                    <m:r>
                      <a:rPr lang="en-US" sz="2800" b="0" i="0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30891"/>
                <a:ext cx="8229600" cy="1524001"/>
              </a:xfrm>
              <a:blipFill rotWithShape="1">
                <a:blip r:embed="rId2"/>
                <a:stretch>
                  <a:fillRect l="-1259" t="-8000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8" y="1295400"/>
            <a:ext cx="8279952" cy="363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16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Rocket in Deep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r>
              <a:rPr lang="en-US" dirty="0" smtClean="0"/>
              <a:t>You need integral calculus to solve this problem! (from </a:t>
            </a:r>
            <a:r>
              <a:rPr lang="en-US" dirty="0" err="1" smtClean="0"/>
              <a:t>Calc</a:t>
            </a:r>
            <a:r>
              <a:rPr lang="en-US" dirty="0" smtClean="0"/>
              <a:t> 2)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820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96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Cradle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4678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Pull back one ball and release</a:t>
            </a:r>
          </a:p>
          <a:p>
            <a:r>
              <a:rPr lang="en-US" dirty="0" smtClean="0"/>
              <a:t>That balls momentum becomes an impulse that goes from ball to ball until it gets to the last ball.</a:t>
            </a:r>
          </a:p>
          <a:p>
            <a:r>
              <a:rPr lang="en-US" dirty="0" smtClean="0"/>
              <a:t>The last ball has no constraint so it gains the full momentum from the Impulse</a:t>
            </a:r>
          </a:p>
          <a:p>
            <a:r>
              <a:rPr lang="en-US" dirty="0" smtClean="0"/>
              <a:t>How long does it take for the last ball to jump after the first ball hits?</a:t>
            </a:r>
          </a:p>
          <a:p>
            <a:r>
              <a:rPr lang="en-US" dirty="0" smtClean="0"/>
              <a:t>Hint: What is the speed of sound in steel?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94" y="1605834"/>
            <a:ext cx="2637481" cy="19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4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</a:p>
          <a:p>
            <a:r>
              <a:rPr lang="en-US" dirty="0" smtClean="0"/>
              <a:t>Impulses and Momentum</a:t>
            </a:r>
          </a:p>
          <a:p>
            <a:r>
              <a:rPr lang="en-US" dirty="0" smtClean="0"/>
              <a:t>Conservation of Momentum: </a:t>
            </a:r>
            <a:r>
              <a:rPr lang="en-US" sz="2400" dirty="0" smtClean="0"/>
              <a:t>no external forces</a:t>
            </a:r>
            <a:endParaRPr lang="en-US" dirty="0" smtClean="0"/>
          </a:p>
          <a:p>
            <a:r>
              <a:rPr lang="en-US" dirty="0" smtClean="0"/>
              <a:t>Collisions: </a:t>
            </a:r>
            <a:r>
              <a:rPr lang="en-US" sz="2400" dirty="0" smtClean="0"/>
              <a:t>Elastic, Inelastic, Completely Inelastic</a:t>
            </a:r>
            <a:endParaRPr lang="en-US" sz="2800" dirty="0" smtClean="0"/>
          </a:p>
          <a:p>
            <a:r>
              <a:rPr lang="en-US" dirty="0" smtClean="0"/>
              <a:t>Center of Mass</a:t>
            </a:r>
          </a:p>
          <a:p>
            <a:r>
              <a:rPr lang="en-US" dirty="0" smtClean="0"/>
              <a:t>Rocket Propulsion: </a:t>
            </a:r>
            <a:r>
              <a:rPr lang="en-US" sz="2400" dirty="0" smtClean="0"/>
              <a:t>Both mass and velocity are changing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Mass, Velocity, and Momentum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80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Both Velocity and Momentum are Vectors</a:t>
                </a:r>
              </a:p>
              <a:p>
                <a:r>
                  <a:rPr lang="en-US" b="1" dirty="0" smtClean="0"/>
                  <a:t>P</a:t>
                </a:r>
                <a:r>
                  <a:rPr lang="en-US" dirty="0" smtClean="0"/>
                  <a:t> = m</a:t>
                </a:r>
                <a:r>
                  <a:rPr lang="en-US" b="1" dirty="0" smtClean="0"/>
                  <a:t>V</a:t>
                </a:r>
              </a:p>
              <a:p>
                <a:r>
                  <a:rPr lang="en-US" dirty="0" smtClean="0"/>
                  <a:t>Newton’s Second Law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0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b="1" i="1" smtClean="0">
                              <a:latin typeface="Cambria Math"/>
                            </a:rPr>
                            <m:t>𝑭</m:t>
                          </m:r>
                        </m:e>
                      </m:nary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 smtClean="0">
                              <a:latin typeface="Cambria Math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lang="en-US" sz="3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0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3000" b="1" i="1" smtClean="0">
                              <a:latin typeface="Cambria Math"/>
                            </a:rPr>
                            <m:t>𝑽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Or if mass is a constant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000" dirty="0" smtClean="0"/>
                  <a:t> m</a:t>
                </a:r>
                <a:r>
                  <a:rPr lang="en-US" sz="3000" b="1" dirty="0" smtClean="0"/>
                  <a:t>A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800600" cy="4525963"/>
              </a:xfrm>
              <a:blipFill rotWithShape="1">
                <a:blip r:embed="rId2"/>
                <a:stretch>
                  <a:fillRect l="-2919" t="-3504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390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3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191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Force applied over a short time interval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𝑱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Happens when two bodies collide</a:t>
                </a:r>
              </a:p>
              <a:p>
                <a:r>
                  <a:rPr lang="en-US" b="1" dirty="0" smtClean="0"/>
                  <a:t>J</a:t>
                </a:r>
                <a:r>
                  <a:rPr lang="en-US" dirty="0" smtClean="0"/>
                  <a:t> is also a vector!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191000" cy="4525963"/>
              </a:xfrm>
              <a:blipFill rotWithShape="1">
                <a:blip r:embed="rId2"/>
                <a:stretch>
                  <a:fillRect l="-319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22" y="1757190"/>
            <a:ext cx="4290953" cy="34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Impulse </a:t>
            </a:r>
            <a:br>
              <a:rPr lang="en-US" dirty="0" smtClean="0"/>
            </a:br>
            <a:r>
              <a:rPr lang="en-US" sz="3600" dirty="0" smtClean="0"/>
              <a:t>Force over Time: Unit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91000" cy="4525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𝑱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0" i="0" dirty="0" smtClean="0"/>
                          <m:t>dt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Newton*Seconds</a:t>
                </a:r>
              </a:p>
              <a:p>
                <a:r>
                  <a:rPr lang="en-US" dirty="0" smtClean="0"/>
                  <a:t>(Kg*m/sec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)*sec</a:t>
                </a:r>
              </a:p>
              <a:p>
                <a:r>
                  <a:rPr lang="en-US" dirty="0" smtClean="0"/>
                  <a:t>(m/sec)*kg</a:t>
                </a:r>
              </a:p>
              <a:p>
                <a:r>
                  <a:rPr lang="en-US" dirty="0" smtClean="0"/>
                  <a:t>Mass*</a:t>
                </a:r>
                <a:r>
                  <a:rPr lang="en-US" b="1" dirty="0" smtClean="0"/>
                  <a:t>Velocity </a:t>
                </a:r>
                <a:r>
                  <a:rPr lang="en-US" dirty="0" smtClean="0"/>
                  <a:t>→ </a:t>
                </a:r>
                <a:r>
                  <a:rPr lang="en-US" b="1" dirty="0" smtClean="0"/>
                  <a:t>P</a:t>
                </a:r>
              </a:p>
              <a:p>
                <a:r>
                  <a:rPr lang="en-US" dirty="0" smtClean="0"/>
                  <a:t>Impulse causes a change in momentum!</a:t>
                </a:r>
              </a:p>
              <a:p>
                <a:r>
                  <a:rPr lang="en-US" dirty="0" smtClean="0"/>
                  <a:t>Both are Vectors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91000" cy="4525963"/>
              </a:xfrm>
              <a:blipFill rotWithShape="1">
                <a:blip r:embed="rId3"/>
                <a:stretch>
                  <a:fillRect l="-2907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00271"/>
            <a:ext cx="4268332" cy="31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181600" cy="4525963"/>
              </a:xfrm>
            </p:spPr>
            <p:txBody>
              <a:bodyPr/>
              <a:lstStyle/>
              <a:p>
                <a:r>
                  <a:rPr lang="en-US" dirty="0" smtClean="0"/>
                  <a:t>Kinetic Energy = Work </a:t>
                </a:r>
                <a:br>
                  <a:rPr lang="en-US" dirty="0" smtClean="0"/>
                </a:br>
                <a:r>
                  <a:rPr lang="en-US" dirty="0" smtClean="0"/>
                  <a:t>E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/>
                          </a:rPr>
                          <m:t>𝑭𝒐𝒓𝒄𝒆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Momentum of  pitched ball due to impulse supplied by the pitcher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 baseline="-25000" dirty="0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181600" cy="4525963"/>
              </a:xfrm>
              <a:blipFill rotWithShape="1">
                <a:blip r:embed="rId2"/>
                <a:stretch>
                  <a:fillRect l="-2588" t="-1752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288852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Rebounding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Assume no gravity</a:t>
            </a:r>
          </a:p>
          <a:p>
            <a:r>
              <a:rPr lang="en-US" dirty="0" smtClean="0"/>
              <a:t>Initial Momentum</a:t>
            </a:r>
          </a:p>
          <a:p>
            <a:pPr marL="0" indent="0">
              <a:buNone/>
            </a:pPr>
            <a:r>
              <a:rPr lang="en-US" sz="2400" b="1" dirty="0" smtClean="0"/>
              <a:t>P</a:t>
            </a:r>
            <a:r>
              <a:rPr lang="en-US" sz="2400" b="1" baseline="-25000" dirty="0" smtClean="0"/>
              <a:t>i</a:t>
            </a:r>
            <a:r>
              <a:rPr lang="en-US" sz="2400" dirty="0" smtClean="0"/>
              <a:t> = 0.4kg*(-30 m/s)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= -12 </a:t>
            </a:r>
            <a:r>
              <a:rPr lang="en-US" sz="2400" dirty="0" err="1" smtClean="0"/>
              <a:t>Nt</a:t>
            </a:r>
            <a:r>
              <a:rPr lang="en-US" sz="2400" dirty="0" smtClean="0"/>
              <a:t>*s (The minus sign just acknowledges that the ball is traveling to the left)</a:t>
            </a:r>
          </a:p>
          <a:p>
            <a:r>
              <a:rPr lang="en-US" dirty="0" smtClean="0"/>
              <a:t>Final Momentum</a:t>
            </a:r>
          </a:p>
          <a:p>
            <a:pPr marL="0" indent="0">
              <a:buNone/>
            </a:pPr>
            <a:r>
              <a:rPr lang="en-US" sz="2400" b="1" dirty="0" smtClean="0"/>
              <a:t>P</a:t>
            </a:r>
            <a:r>
              <a:rPr lang="en-US" sz="2400" b="1" baseline="-25000" dirty="0" smtClean="0"/>
              <a:t>f</a:t>
            </a:r>
            <a:r>
              <a:rPr lang="en-US" sz="2400" dirty="0" smtClean="0"/>
              <a:t> = 0.4*20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= 8 </a:t>
            </a:r>
            <a:r>
              <a:rPr lang="en-US" sz="2400" dirty="0" err="1" smtClean="0"/>
              <a:t>Nt</a:t>
            </a:r>
            <a:r>
              <a:rPr lang="en-US" sz="2400" dirty="0" smtClean="0"/>
              <a:t>*s (going to the right)</a:t>
            </a:r>
          </a:p>
          <a:p>
            <a:r>
              <a:rPr lang="en-US" dirty="0" smtClean="0"/>
              <a:t>Impulse</a:t>
            </a:r>
          </a:p>
          <a:p>
            <a:pPr marL="0" indent="0">
              <a:buNone/>
            </a:pPr>
            <a:r>
              <a:rPr lang="en-US" sz="2400" b="1" dirty="0" smtClean="0"/>
              <a:t>P</a:t>
            </a:r>
            <a:r>
              <a:rPr lang="en-US" sz="2400" b="1" baseline="-25000" dirty="0" smtClean="0"/>
              <a:t>f</a:t>
            </a:r>
            <a:r>
              <a:rPr lang="en-US" sz="2400" dirty="0" smtClean="0"/>
              <a:t> - </a:t>
            </a:r>
            <a:r>
              <a:rPr lang="en-US" sz="2400" b="1" dirty="0" smtClean="0"/>
              <a:t>P</a:t>
            </a:r>
            <a:r>
              <a:rPr lang="en-US" sz="2400" b="1" baseline="-25000" dirty="0" smtClean="0"/>
              <a:t>i</a:t>
            </a:r>
            <a:r>
              <a:rPr lang="en-US" sz="2400" dirty="0" smtClean="0"/>
              <a:t> = 20</a:t>
            </a:r>
            <a:r>
              <a:rPr lang="en-US" sz="2400" b="1" dirty="0" smtClean="0"/>
              <a:t>î</a:t>
            </a:r>
            <a:r>
              <a:rPr lang="en-US" sz="2400" dirty="0" smtClean="0"/>
              <a:t> </a:t>
            </a:r>
            <a:r>
              <a:rPr lang="en-US" sz="2400" dirty="0" err="1" smtClean="0"/>
              <a:t>Nt</a:t>
            </a:r>
            <a:r>
              <a:rPr lang="en-US" sz="2400" dirty="0" smtClean="0"/>
              <a:t>*s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34" y="1676400"/>
            <a:ext cx="477289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3657600"/>
            <a:ext cx="4024312" cy="264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8600" y="3962400"/>
            <a:ext cx="4724400" cy="2342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400" dirty="0" smtClean="0"/>
              <a:t>Is energy conserved? </a:t>
            </a:r>
            <a:br>
              <a:rPr lang="en-US" sz="3400" dirty="0" smtClean="0"/>
            </a:br>
            <a:r>
              <a:rPr lang="en-US" sz="3400" dirty="0" smtClean="0"/>
              <a:t>E = ½ m|v|</a:t>
            </a:r>
            <a:r>
              <a:rPr lang="en-US" sz="3400" baseline="30000" dirty="0" smtClean="0"/>
              <a:t>2</a:t>
            </a:r>
          </a:p>
          <a:p>
            <a:r>
              <a:rPr lang="en-US" sz="3400" dirty="0" err="1" smtClean="0"/>
              <a:t>E</a:t>
            </a:r>
            <a:r>
              <a:rPr lang="en-US" sz="3400" baseline="-25000" dirty="0" err="1" smtClean="0"/>
              <a:t>i</a:t>
            </a:r>
            <a:r>
              <a:rPr lang="en-US" sz="3400" dirty="0" smtClean="0"/>
              <a:t> = ½*0.4*900 = 180 joules</a:t>
            </a:r>
          </a:p>
          <a:p>
            <a:r>
              <a:rPr lang="en-US" sz="3400" dirty="0" err="1" smtClean="0"/>
              <a:t>E</a:t>
            </a:r>
            <a:r>
              <a:rPr lang="en-US" sz="3400" baseline="-25000" dirty="0" err="1" smtClean="0"/>
              <a:t>f</a:t>
            </a:r>
            <a:r>
              <a:rPr lang="en-US" sz="3400" dirty="0" smtClean="0"/>
              <a:t> = ½*0.4*400 = 80 joules</a:t>
            </a:r>
          </a:p>
          <a:p>
            <a:r>
              <a:rPr lang="en-US" sz="3400" dirty="0" smtClean="0"/>
              <a:t>What happened to the lost energy?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77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racket deforms</a:t>
            </a:r>
          </a:p>
          <a:p>
            <a:r>
              <a:rPr lang="en-US" sz="2800" dirty="0" smtClean="0"/>
              <a:t>My elbow hurts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33550"/>
            <a:ext cx="53530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6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Soccer: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Kick provides an impulse</a:t>
            </a:r>
          </a:p>
          <a:p>
            <a:r>
              <a:rPr lang="en-US" dirty="0" smtClean="0"/>
              <a:t>Ball changes direction and speed (new velocity)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50863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9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836</Words>
  <Application>Microsoft Office PowerPoint</Application>
  <PresentationFormat>On-screen Show (4:3)</PresentationFormat>
  <Paragraphs>136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8: Momentum</vt:lpstr>
      <vt:lpstr>Newton’s Cradle</vt:lpstr>
      <vt:lpstr>Mass, Velocity, and Momentum</vt:lpstr>
      <vt:lpstr>Impulse</vt:lpstr>
      <vt:lpstr>Impulse  Force over Time: Unit Analysis</vt:lpstr>
      <vt:lpstr>Baseball</vt:lpstr>
      <vt:lpstr>Rebounding Ball</vt:lpstr>
      <vt:lpstr>Tennis</vt:lpstr>
      <vt:lpstr>Soccer: Set Up</vt:lpstr>
      <vt:lpstr>Soccer: Execute</vt:lpstr>
      <vt:lpstr>A Frictionless Interaction</vt:lpstr>
      <vt:lpstr>Remember: Momentum is a Vector!</vt:lpstr>
      <vt:lpstr>Problem Solving</vt:lpstr>
      <vt:lpstr>PowerPoint Presentation</vt:lpstr>
      <vt:lpstr>Collision Types</vt:lpstr>
      <vt:lpstr>Completely Inelastic Collisions (The masses combine)</vt:lpstr>
      <vt:lpstr>A Two Dimensional Elastic Collision</vt:lpstr>
      <vt:lpstr>Execute!</vt:lpstr>
      <vt:lpstr>Center of Mass</vt:lpstr>
      <vt:lpstr>Tug of War on Ice</vt:lpstr>
      <vt:lpstr>Explosive Impulse</vt:lpstr>
      <vt:lpstr>Rocket Propulsion</vt:lpstr>
      <vt:lpstr>A Rocket in Deep Space</vt:lpstr>
      <vt:lpstr>Newton’s Cradle Revisited</vt:lpstr>
      <vt:lpstr>Chapter 8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</cp:lastModifiedBy>
  <cp:revision>56</cp:revision>
  <dcterms:created xsi:type="dcterms:W3CDTF">2012-10-13T22:25:47Z</dcterms:created>
  <dcterms:modified xsi:type="dcterms:W3CDTF">2012-10-18T17:18:31Z</dcterms:modified>
</cp:coreProperties>
</file>