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3"/>
  </p:notesMasterIdLst>
  <p:sldIdLst>
    <p:sldId id="360" r:id="rId2"/>
    <p:sldId id="361" r:id="rId3"/>
    <p:sldId id="370" r:id="rId4"/>
    <p:sldId id="362" r:id="rId5"/>
    <p:sldId id="318" r:id="rId6"/>
    <p:sldId id="319" r:id="rId7"/>
    <p:sldId id="320" r:id="rId8"/>
    <p:sldId id="321" r:id="rId9"/>
    <p:sldId id="322" r:id="rId10"/>
    <p:sldId id="323" r:id="rId11"/>
    <p:sldId id="324" r:id="rId12"/>
    <p:sldId id="371" r:id="rId13"/>
    <p:sldId id="325" r:id="rId14"/>
    <p:sldId id="326" r:id="rId15"/>
    <p:sldId id="372" r:id="rId16"/>
    <p:sldId id="378" r:id="rId17"/>
    <p:sldId id="373" r:id="rId18"/>
    <p:sldId id="327" r:id="rId19"/>
    <p:sldId id="328" r:id="rId20"/>
    <p:sldId id="329" r:id="rId21"/>
    <p:sldId id="330" r:id="rId22"/>
    <p:sldId id="331" r:id="rId23"/>
    <p:sldId id="332" r:id="rId24"/>
    <p:sldId id="334" r:id="rId25"/>
    <p:sldId id="333" r:id="rId26"/>
    <p:sldId id="335" r:id="rId27"/>
    <p:sldId id="336" r:id="rId28"/>
    <p:sldId id="338" r:id="rId29"/>
    <p:sldId id="339" r:id="rId30"/>
    <p:sldId id="340" r:id="rId31"/>
    <p:sldId id="341" r:id="rId32"/>
    <p:sldId id="375" r:id="rId33"/>
    <p:sldId id="342" r:id="rId34"/>
    <p:sldId id="343" r:id="rId35"/>
    <p:sldId id="345" r:id="rId36"/>
    <p:sldId id="359" r:id="rId37"/>
    <p:sldId id="346" r:id="rId38"/>
    <p:sldId id="376" r:id="rId39"/>
    <p:sldId id="347" r:id="rId40"/>
    <p:sldId id="348" r:id="rId41"/>
    <p:sldId id="349" r:id="rId42"/>
    <p:sldId id="350" r:id="rId43"/>
    <p:sldId id="351" r:id="rId44"/>
    <p:sldId id="352" r:id="rId45"/>
    <p:sldId id="377" r:id="rId46"/>
    <p:sldId id="353" r:id="rId47"/>
    <p:sldId id="354" r:id="rId48"/>
    <p:sldId id="355" r:id="rId49"/>
    <p:sldId id="356" r:id="rId50"/>
    <p:sldId id="357" r:id="rId51"/>
    <p:sldId id="358"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6FF"/>
    <a:srgbClr val="DA8C8C"/>
    <a:srgbClr val="97D4FB"/>
    <a:srgbClr val="F7F7F7"/>
    <a:srgbClr val="000000"/>
    <a:srgbClr val="F9C486"/>
    <a:srgbClr val="B50D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1" autoAdjust="0"/>
    <p:restoredTop sz="91443" autoAdjust="0"/>
  </p:normalViewPr>
  <p:slideViewPr>
    <p:cSldViewPr>
      <p:cViewPr>
        <p:scale>
          <a:sx n="100" d="100"/>
          <a:sy n="100" d="100"/>
        </p:scale>
        <p:origin x="-1086"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55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55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55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55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485E6F-2E7D-4956-B10A-C7AEEE7A64A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A0588-54E6-4298-AE74-5781BEA113A2}" type="slidenum">
              <a:rPr lang="en-US"/>
              <a:pPr/>
              <a:t>5</a:t>
            </a:fld>
            <a:endParaRPr lang="en-US"/>
          </a:p>
        </p:txBody>
      </p:sp>
      <p:sp>
        <p:nvSpPr>
          <p:cNvPr id="4751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513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BC0D2-F6FD-4B35-A041-E4D14BB4DF69}" type="slidenum">
              <a:rPr lang="en-US"/>
              <a:pPr/>
              <a:t>18</a:t>
            </a:fld>
            <a:endParaRPr lang="en-US"/>
          </a:p>
        </p:txBody>
      </p:sp>
      <p:sp>
        <p:nvSpPr>
          <p:cNvPr id="4935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357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47E94-1524-4155-874B-6F8B70B177FA}" type="slidenum">
              <a:rPr lang="en-US"/>
              <a:pPr/>
              <a:t>19</a:t>
            </a:fld>
            <a:endParaRPr lang="en-US"/>
          </a:p>
        </p:txBody>
      </p:sp>
      <p:sp>
        <p:nvSpPr>
          <p:cNvPr id="4956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561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EC660-03C9-4D9A-8BF1-8FD11B58C3B8}" type="slidenum">
              <a:rPr lang="en-US"/>
              <a:pPr/>
              <a:t>20</a:t>
            </a:fld>
            <a:endParaRPr lang="en-US"/>
          </a:p>
        </p:txBody>
      </p:sp>
      <p:sp>
        <p:nvSpPr>
          <p:cNvPr id="4976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766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27841-B8AF-4E5A-8912-A8D03412935E}" type="slidenum">
              <a:rPr lang="en-US"/>
              <a:pPr/>
              <a:t>21</a:t>
            </a:fld>
            <a:endParaRPr lang="en-US"/>
          </a:p>
        </p:txBody>
      </p:sp>
      <p:sp>
        <p:nvSpPr>
          <p:cNvPr id="4997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971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47F2D-D1A2-43DB-ACC4-DCEF3529FB22}" type="slidenum">
              <a:rPr lang="en-US"/>
              <a:pPr/>
              <a:t>22</a:t>
            </a:fld>
            <a:endParaRPr lang="en-US"/>
          </a:p>
        </p:txBody>
      </p:sp>
      <p:sp>
        <p:nvSpPr>
          <p:cNvPr id="5017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6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008FB-E4E8-4AAA-94B4-6687F0E29B2E}" type="slidenum">
              <a:rPr lang="en-US"/>
              <a:pPr/>
              <a:t>23</a:t>
            </a:fld>
            <a:endParaRPr lang="en-US"/>
          </a:p>
        </p:txBody>
      </p:sp>
      <p:sp>
        <p:nvSpPr>
          <p:cNvPr id="5038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381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71E90-0225-4624-AE4F-D8D6B9B643B4}" type="slidenum">
              <a:rPr lang="en-US"/>
              <a:pPr/>
              <a:t>24</a:t>
            </a:fld>
            <a:endParaRPr lang="en-US"/>
          </a:p>
        </p:txBody>
      </p:sp>
      <p:sp>
        <p:nvSpPr>
          <p:cNvPr id="5079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790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23171F-230E-4180-973A-E701984E7A98}" type="slidenum">
              <a:rPr lang="en-US"/>
              <a:pPr/>
              <a:t>25</a:t>
            </a:fld>
            <a:endParaRPr lang="en-US"/>
          </a:p>
        </p:txBody>
      </p:sp>
      <p:sp>
        <p:nvSpPr>
          <p:cNvPr id="5058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585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1D286-BFCF-47A3-B93D-7610B49531B5}" type="slidenum">
              <a:rPr lang="en-US"/>
              <a:pPr/>
              <a:t>26</a:t>
            </a:fld>
            <a:endParaRPr lang="en-US"/>
          </a:p>
        </p:txBody>
      </p:sp>
      <p:sp>
        <p:nvSpPr>
          <p:cNvPr id="50995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995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C368C-B4A4-4DDF-ADAB-839ADC898D55}" type="slidenum">
              <a:rPr lang="en-US"/>
              <a:pPr/>
              <a:t>27</a:t>
            </a:fld>
            <a:endParaRPr lang="en-US"/>
          </a:p>
        </p:txBody>
      </p:sp>
      <p:sp>
        <p:nvSpPr>
          <p:cNvPr id="51200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0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17D313-F35C-4A73-9B11-F15D8DC3BEFD}" type="slidenum">
              <a:rPr lang="en-US"/>
              <a:pPr/>
              <a:t>6</a:t>
            </a:fld>
            <a:endParaRPr lang="en-US"/>
          </a:p>
        </p:txBody>
      </p:sp>
      <p:sp>
        <p:nvSpPr>
          <p:cNvPr id="47718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718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AD6E65-6832-4162-AA2F-21D79FFF5207}" type="slidenum">
              <a:rPr lang="en-US"/>
              <a:pPr/>
              <a:t>28</a:t>
            </a:fld>
            <a:endParaRPr lang="en-US"/>
          </a:p>
        </p:txBody>
      </p:sp>
      <p:sp>
        <p:nvSpPr>
          <p:cNvPr id="51609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609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2F0C6F-C3FC-4C04-B8CF-E0EBD69020BA}" type="slidenum">
              <a:rPr lang="en-US"/>
              <a:pPr/>
              <a:t>29</a:t>
            </a:fld>
            <a:endParaRPr lang="en-US"/>
          </a:p>
        </p:txBody>
      </p:sp>
      <p:sp>
        <p:nvSpPr>
          <p:cNvPr id="51814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814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697BA1-D7E8-43F2-A895-1AF71020FEB0}" type="slidenum">
              <a:rPr lang="en-US"/>
              <a:pPr/>
              <a:t>30</a:t>
            </a:fld>
            <a:endParaRPr lang="en-US"/>
          </a:p>
        </p:txBody>
      </p:sp>
      <p:sp>
        <p:nvSpPr>
          <p:cNvPr id="52019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019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98468-3A98-456F-B470-54AF851A4AD4}" type="slidenum">
              <a:rPr lang="en-US"/>
              <a:pPr/>
              <a:t>31</a:t>
            </a:fld>
            <a:endParaRPr lang="en-US"/>
          </a:p>
        </p:txBody>
      </p:sp>
      <p:sp>
        <p:nvSpPr>
          <p:cNvPr id="52224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4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5D7B7-788F-4514-A3B4-E4B2D4BAAFD5}" type="slidenum">
              <a:rPr lang="en-US"/>
              <a:pPr/>
              <a:t>33</a:t>
            </a:fld>
            <a:endParaRPr lang="en-US"/>
          </a:p>
        </p:txBody>
      </p:sp>
      <p:sp>
        <p:nvSpPr>
          <p:cNvPr id="52429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429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84DA96-E428-44C9-A449-19D8AAC2234C}" type="slidenum">
              <a:rPr lang="en-US"/>
              <a:pPr/>
              <a:t>34</a:t>
            </a:fld>
            <a:endParaRPr lang="en-US"/>
          </a:p>
        </p:txBody>
      </p:sp>
      <p:sp>
        <p:nvSpPr>
          <p:cNvPr id="52633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633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22ABA-A171-4636-B403-F4BCBF8C997E}" type="slidenum">
              <a:rPr lang="en-US"/>
              <a:pPr/>
              <a:t>35</a:t>
            </a:fld>
            <a:endParaRPr lang="en-US"/>
          </a:p>
        </p:txBody>
      </p:sp>
      <p:sp>
        <p:nvSpPr>
          <p:cNvPr id="5304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043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581F59-15AB-4A9F-A4B3-D9F474E42765}" type="slidenum">
              <a:rPr lang="en-US"/>
              <a:pPr/>
              <a:t>36</a:t>
            </a:fld>
            <a:endParaRPr lang="en-US"/>
          </a:p>
        </p:txBody>
      </p:sp>
      <p:sp>
        <p:nvSpPr>
          <p:cNvPr id="55910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910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C206FF-6D8E-48CA-AD09-7E6E46D51E40}" type="slidenum">
              <a:rPr lang="en-US"/>
              <a:pPr/>
              <a:t>37</a:t>
            </a:fld>
            <a:endParaRPr lang="en-US"/>
          </a:p>
        </p:txBody>
      </p:sp>
      <p:sp>
        <p:nvSpPr>
          <p:cNvPr id="5324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48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A3160E-D6B8-4A58-AA88-E5193FAAA5F5}" type="slidenum">
              <a:rPr lang="en-US"/>
              <a:pPr/>
              <a:t>39</a:t>
            </a:fld>
            <a:endParaRPr lang="en-US"/>
          </a:p>
        </p:txBody>
      </p:sp>
      <p:sp>
        <p:nvSpPr>
          <p:cNvPr id="5345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453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C7BFED-E409-48A8-9B77-3077603D0E5F}" type="slidenum">
              <a:rPr lang="en-US"/>
              <a:pPr/>
              <a:t>7</a:t>
            </a:fld>
            <a:endParaRPr lang="en-US"/>
          </a:p>
        </p:txBody>
      </p:sp>
      <p:sp>
        <p:nvSpPr>
          <p:cNvPr id="47923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923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0A5CF6-D0F6-46AC-B294-50EC0D909EBF}" type="slidenum">
              <a:rPr lang="en-US"/>
              <a:pPr/>
              <a:t>40</a:t>
            </a:fld>
            <a:endParaRPr lang="en-US"/>
          </a:p>
        </p:txBody>
      </p:sp>
      <p:sp>
        <p:nvSpPr>
          <p:cNvPr id="5365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657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0ACF5-F6E8-49B5-948D-758C38C75420}" type="slidenum">
              <a:rPr lang="en-US"/>
              <a:pPr/>
              <a:t>41</a:t>
            </a:fld>
            <a:endParaRPr lang="en-US"/>
          </a:p>
        </p:txBody>
      </p:sp>
      <p:sp>
        <p:nvSpPr>
          <p:cNvPr id="5386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862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538A9B-06AD-4828-91AF-ACB77E7FAC36}" type="slidenum">
              <a:rPr lang="en-US"/>
              <a:pPr/>
              <a:t>42</a:t>
            </a:fld>
            <a:endParaRPr lang="en-US"/>
          </a:p>
        </p:txBody>
      </p:sp>
      <p:sp>
        <p:nvSpPr>
          <p:cNvPr id="5406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067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DDD931-54CB-46C9-8B6C-C7C66408A9E8}" type="slidenum">
              <a:rPr lang="en-US"/>
              <a:pPr/>
              <a:t>43</a:t>
            </a:fld>
            <a:endParaRPr lang="en-US"/>
          </a:p>
        </p:txBody>
      </p:sp>
      <p:sp>
        <p:nvSpPr>
          <p:cNvPr id="5427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2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6B264B-1000-4206-9C5F-4FDF1D7DCD88}" type="slidenum">
              <a:rPr lang="en-US"/>
              <a:pPr/>
              <a:t>44</a:t>
            </a:fld>
            <a:endParaRPr lang="en-US"/>
          </a:p>
        </p:txBody>
      </p:sp>
      <p:sp>
        <p:nvSpPr>
          <p:cNvPr id="54477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477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3805A9-F348-49CA-8771-BF300E8199A8}" type="slidenum">
              <a:rPr lang="en-US"/>
              <a:pPr/>
              <a:t>46</a:t>
            </a:fld>
            <a:endParaRPr lang="en-US"/>
          </a:p>
        </p:txBody>
      </p:sp>
      <p:sp>
        <p:nvSpPr>
          <p:cNvPr id="54681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681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5E44C-D71B-46B1-9583-72DDA60D3E45}" type="slidenum">
              <a:rPr lang="en-US"/>
              <a:pPr/>
              <a:t>47</a:t>
            </a:fld>
            <a:endParaRPr lang="en-US"/>
          </a:p>
        </p:txBody>
      </p:sp>
      <p:sp>
        <p:nvSpPr>
          <p:cNvPr id="54886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886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47CAC-CAFE-4905-BD76-E453DA2F48CA}" type="slidenum">
              <a:rPr lang="en-US"/>
              <a:pPr/>
              <a:t>48</a:t>
            </a:fld>
            <a:endParaRPr lang="en-US"/>
          </a:p>
        </p:txBody>
      </p:sp>
      <p:sp>
        <p:nvSpPr>
          <p:cNvPr id="55091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091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6AA119-776D-40A6-AEAB-89F5F3274DB8}" type="slidenum">
              <a:rPr lang="en-US"/>
              <a:pPr/>
              <a:t>49</a:t>
            </a:fld>
            <a:endParaRPr lang="en-US"/>
          </a:p>
        </p:txBody>
      </p:sp>
      <p:sp>
        <p:nvSpPr>
          <p:cNvPr id="55296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6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28E86-0E48-40B8-B9CB-214575249CC9}" type="slidenum">
              <a:rPr lang="en-US"/>
              <a:pPr/>
              <a:t>50</a:t>
            </a:fld>
            <a:endParaRPr lang="en-US"/>
          </a:p>
        </p:txBody>
      </p:sp>
      <p:sp>
        <p:nvSpPr>
          <p:cNvPr id="55501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501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430134-61B3-4D5E-9D69-78628A744EA5}" type="slidenum">
              <a:rPr lang="en-US"/>
              <a:pPr/>
              <a:t>8</a:t>
            </a:fld>
            <a:endParaRPr lang="en-US"/>
          </a:p>
        </p:txBody>
      </p:sp>
      <p:sp>
        <p:nvSpPr>
          <p:cNvPr id="48128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28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0FBE-F2A8-4AAE-B694-0F9D11ECB9B5}" type="slidenum">
              <a:rPr lang="en-US"/>
              <a:pPr/>
              <a:t>51</a:t>
            </a:fld>
            <a:endParaRPr lang="en-US"/>
          </a:p>
        </p:txBody>
      </p:sp>
      <p:sp>
        <p:nvSpPr>
          <p:cNvPr id="5570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705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23F80-D74F-4260-BE4C-2AFF85A114D1}" type="slidenum">
              <a:rPr lang="en-US"/>
              <a:pPr/>
              <a:t>9</a:t>
            </a:fld>
            <a:endParaRPr lang="en-US"/>
          </a:p>
        </p:txBody>
      </p:sp>
      <p:sp>
        <p:nvSpPr>
          <p:cNvPr id="483330"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3331"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BFA7C-F8BD-42EF-AE40-2F23E95DF773}" type="slidenum">
              <a:rPr lang="en-US"/>
              <a:pPr/>
              <a:t>10</a:t>
            </a:fld>
            <a:endParaRPr lang="en-US"/>
          </a:p>
        </p:txBody>
      </p:sp>
      <p:sp>
        <p:nvSpPr>
          <p:cNvPr id="48537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5379"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200E2F-813F-439A-B5C2-C2C926754B3F}" type="slidenum">
              <a:rPr lang="en-US"/>
              <a:pPr/>
              <a:t>11</a:t>
            </a:fld>
            <a:endParaRPr lang="en-US"/>
          </a:p>
        </p:txBody>
      </p:sp>
      <p:sp>
        <p:nvSpPr>
          <p:cNvPr id="487426"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7427"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808D5-E1B1-47EA-955B-F5D129BBF575}" type="slidenum">
              <a:rPr lang="en-US"/>
              <a:pPr/>
              <a:t>13</a:t>
            </a:fld>
            <a:endParaRPr lang="en-US"/>
          </a:p>
        </p:txBody>
      </p:sp>
      <p:sp>
        <p:nvSpPr>
          <p:cNvPr id="489474"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947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89CF4-F091-47EE-BB54-23688FC9F5D2}" type="slidenum">
              <a:rPr lang="en-US"/>
              <a:pPr/>
              <a:t>14</a:t>
            </a:fld>
            <a:endParaRPr lang="en-US"/>
          </a:p>
        </p:txBody>
      </p:sp>
      <p:sp>
        <p:nvSpPr>
          <p:cNvPr id="491522"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2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1/26/2010</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1/26/2010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1/26/2010</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1/26/2010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1/26/2010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1/26/2010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1/26/2010</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71600"/>
            <a:ext cx="6480048" cy="2301240"/>
          </a:xfrm>
        </p:spPr>
        <p:txBody>
          <a:bodyPr>
            <a:normAutofit fontScale="90000"/>
          </a:bodyPr>
          <a:lstStyle/>
          <a:p>
            <a:r>
              <a:rPr lang="en-US" dirty="0" smtClean="0"/>
              <a:t>EE 350 / ECE 490</a:t>
            </a:r>
            <a:br>
              <a:rPr lang="en-US" dirty="0" smtClean="0"/>
            </a:br>
            <a:r>
              <a:rPr lang="en-US" dirty="0" smtClean="0"/>
              <a:t>Analog Communication Systems</a:t>
            </a:r>
            <a:endParaRPr lang="en-US" dirty="0"/>
          </a:p>
        </p:txBody>
      </p:sp>
      <p:sp>
        <p:nvSpPr>
          <p:cNvPr id="3" name="Subtitle 2"/>
          <p:cNvSpPr>
            <a:spLocks noGrp="1"/>
          </p:cNvSpPr>
          <p:nvPr>
            <p:ph type="subTitle" idx="1"/>
          </p:nvPr>
        </p:nvSpPr>
        <p:spPr>
          <a:xfrm>
            <a:off x="1066800" y="3886200"/>
            <a:ext cx="6480048" cy="1752600"/>
          </a:xfrm>
        </p:spPr>
        <p:txBody>
          <a:bodyPr/>
          <a:lstStyle/>
          <a:p>
            <a:r>
              <a:rPr lang="en-US" dirty="0" smtClean="0"/>
              <a:t>Ch. </a:t>
            </a:r>
            <a:r>
              <a:rPr lang="en-US" dirty="0" smtClean="0"/>
              <a:t>2 </a:t>
            </a:r>
            <a:r>
              <a:rPr lang="en-US" dirty="0" smtClean="0"/>
              <a:t>– </a:t>
            </a:r>
            <a:r>
              <a:rPr lang="en-US" dirty="0" smtClean="0"/>
              <a:t>Amplitude Modulation:</a:t>
            </a:r>
          </a:p>
          <a:p>
            <a:r>
              <a:rPr lang="en-US" dirty="0" smtClean="0"/>
              <a:t>Transmitters</a:t>
            </a:r>
            <a:endParaRPr lang="en-US" dirty="0"/>
          </a:p>
        </p:txBody>
      </p:sp>
      <p:sp>
        <p:nvSpPr>
          <p:cNvPr id="4" name="Date Placeholder 3"/>
          <p:cNvSpPr>
            <a:spLocks noGrp="1"/>
          </p:cNvSpPr>
          <p:nvPr>
            <p:ph type="dt" sz="half" idx="10"/>
          </p:nvPr>
        </p:nvSpPr>
        <p:spPr/>
        <p:txBody>
          <a:bodyPr/>
          <a:lstStyle/>
          <a:p>
            <a:pPr algn="ctr" eaLnBrk="1" latinLnBrk="0" hangingPunct="1"/>
            <a:r>
              <a:rPr lang="en-US" smtClean="0"/>
              <a:t>1/19/2010</a:t>
            </a:r>
            <a:endParaRPr lang="en-US" sz="2000" dirty="0">
              <a:solidFill>
                <a:srgbClr val="FFFFFF"/>
              </a:solidFill>
            </a:endParaRPr>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1</a:t>
            </a:fld>
            <a:endParaRPr kumimoji="0" lang="en-US"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r>
              <a:rPr kumimoji="0" lang="es-ES" smtClean="0">
                <a:solidFill>
                  <a:schemeClr val="tx2"/>
                </a:solidFill>
              </a:rPr>
              <a:t>Fairfield U. -  R. Munden - EE350</a:t>
            </a:r>
            <a:endParaRPr kumimoji="0" lang="en-US"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a:xfrm>
            <a:off x="381000" y="838200"/>
            <a:ext cx="8305800" cy="331787"/>
          </a:xfrm>
        </p:spPr>
        <p:txBody>
          <a:bodyPr/>
          <a:lstStyle/>
          <a:p>
            <a:pPr algn="l"/>
            <a:r>
              <a:rPr lang="en-US" sz="1200" b="1" dirty="0"/>
              <a:t>Figure 2-6</a:t>
            </a:r>
            <a:r>
              <a:rPr lang="en-US" sz="1200" dirty="0"/>
              <a:t>   Solution for Example 2-1.</a:t>
            </a:r>
          </a:p>
        </p:txBody>
      </p:sp>
      <p:pic>
        <p:nvPicPr>
          <p:cNvPr id="484355" name="fg02_00600.jpg" descr="fg02_00600"/>
          <p:cNvPicPr>
            <a:picLocks noChangeAspect="1" noChangeArrowheads="1"/>
          </p:cNvPicPr>
          <p:nvPr/>
        </p:nvPicPr>
        <p:blipFill>
          <a:blip r:embed="rId3" cstate="print"/>
          <a:srcRect/>
          <a:stretch>
            <a:fillRect/>
          </a:stretch>
        </p:blipFill>
        <p:spPr bwMode="auto">
          <a:xfrm>
            <a:off x="228600" y="1536700"/>
            <a:ext cx="8456613" cy="3784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81000" y="685800"/>
            <a:ext cx="8305800" cy="331787"/>
          </a:xfrm>
        </p:spPr>
        <p:txBody>
          <a:bodyPr>
            <a:normAutofit/>
          </a:bodyPr>
          <a:lstStyle/>
          <a:p>
            <a:pPr algn="l"/>
            <a:r>
              <a:rPr lang="en-US" sz="1600" b="1" dirty="0"/>
              <a:t>Figure 2-7</a:t>
            </a:r>
            <a:r>
              <a:rPr lang="en-US" sz="1600" dirty="0"/>
              <a:t>   AM representation using vector addition of </a:t>
            </a:r>
            <a:r>
              <a:rPr lang="en-US" sz="1600" dirty="0" err="1"/>
              <a:t>phasors</a:t>
            </a:r>
            <a:r>
              <a:rPr lang="en-US" sz="1600" dirty="0"/>
              <a:t>.</a:t>
            </a:r>
          </a:p>
        </p:txBody>
      </p:sp>
      <p:pic>
        <p:nvPicPr>
          <p:cNvPr id="486403" name="fg02_00700.jpg" descr="fg02_00700"/>
          <p:cNvPicPr>
            <a:picLocks noChangeAspect="1" noChangeArrowheads="1"/>
          </p:cNvPicPr>
          <p:nvPr/>
        </p:nvPicPr>
        <p:blipFill>
          <a:blip r:embed="rId3" cstate="print"/>
          <a:srcRect/>
          <a:stretch>
            <a:fillRect/>
          </a:stretch>
        </p:blipFill>
        <p:spPr bwMode="auto">
          <a:xfrm>
            <a:off x="1752600" y="1295400"/>
            <a:ext cx="5486400" cy="4067387"/>
          </a:xfrm>
          <a:prstGeom prst="rect">
            <a:avLst/>
          </a:prstGeom>
          <a:noFill/>
          <a:ln w="9525">
            <a:noFill/>
            <a:miter lim="800000"/>
            <a:headEnd/>
            <a:tailEnd/>
          </a:ln>
          <a:effectLst/>
        </p:spPr>
      </p:pic>
      <p:sp>
        <p:nvSpPr>
          <p:cNvPr id="4" name="TextBox 3"/>
          <p:cNvSpPr txBox="1"/>
          <p:nvPr/>
        </p:nvSpPr>
        <p:spPr>
          <a:xfrm>
            <a:off x="914400" y="5410200"/>
            <a:ext cx="7391400" cy="923330"/>
          </a:xfrm>
          <a:prstGeom prst="rect">
            <a:avLst/>
          </a:prstGeom>
          <a:noFill/>
        </p:spPr>
        <p:txBody>
          <a:bodyPr wrap="square" rtlCol="0">
            <a:spAutoFit/>
          </a:bodyPr>
          <a:lstStyle/>
          <a:p>
            <a:r>
              <a:rPr lang="en-US" dirty="0" smtClean="0"/>
              <a:t>Think of </a:t>
            </a:r>
            <a:r>
              <a:rPr lang="en-US" dirty="0" err="1" smtClean="0"/>
              <a:t>usb</a:t>
            </a:r>
            <a:r>
              <a:rPr lang="en-US" dirty="0" smtClean="0"/>
              <a:t> and </a:t>
            </a:r>
            <a:r>
              <a:rPr lang="en-US" dirty="0" err="1" smtClean="0"/>
              <a:t>lsb</a:t>
            </a:r>
            <a:r>
              <a:rPr lang="en-US" dirty="0" smtClean="0"/>
              <a:t> as rotating in opposite directions, relative to the carrier </a:t>
            </a:r>
            <a:r>
              <a:rPr lang="en-US" dirty="0" err="1" smtClean="0"/>
              <a:t>phasor</a:t>
            </a:r>
            <a:r>
              <a:rPr lang="en-US" dirty="0" smtClean="0"/>
              <a:t>.  This leads to the modulation of the carrier, a max when the </a:t>
            </a:r>
            <a:r>
              <a:rPr lang="en-US" dirty="0" err="1" smtClean="0"/>
              <a:t>usb</a:t>
            </a:r>
            <a:r>
              <a:rPr lang="en-US" dirty="0" smtClean="0"/>
              <a:t> and </a:t>
            </a:r>
            <a:r>
              <a:rPr lang="en-US" dirty="0" err="1" smtClean="0"/>
              <a:t>lsb</a:t>
            </a:r>
            <a:r>
              <a:rPr lang="en-US" dirty="0" smtClean="0"/>
              <a:t> are in phase, a minimum when they are out of phase.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 Percentage Modulation</a:t>
            </a:r>
            <a:endParaRPr lang="en-US" dirty="0"/>
          </a:p>
        </p:txBody>
      </p:sp>
      <p:graphicFrame>
        <p:nvGraphicFramePr>
          <p:cNvPr id="4" name="Content Placeholder 3"/>
          <p:cNvGraphicFramePr>
            <a:graphicFrameLocks noChangeAspect="1"/>
          </p:cNvGraphicFramePr>
          <p:nvPr>
            <p:ph idx="1"/>
          </p:nvPr>
        </p:nvGraphicFramePr>
        <p:xfrm>
          <a:off x="2398713" y="2097088"/>
          <a:ext cx="4343400" cy="4064000"/>
        </p:xfrm>
        <a:graphic>
          <a:graphicData uri="http://schemas.openxmlformats.org/presentationml/2006/ole">
            <p:oleObj spid="_x0000_s560130" name="Equation" r:id="rId3" imgW="1384200" imgH="129528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381000" y="762000"/>
            <a:ext cx="8305800" cy="331787"/>
          </a:xfrm>
        </p:spPr>
        <p:txBody>
          <a:bodyPr>
            <a:normAutofit/>
          </a:bodyPr>
          <a:lstStyle/>
          <a:p>
            <a:pPr algn="l"/>
            <a:r>
              <a:rPr lang="en-US" sz="1600" b="1" dirty="0"/>
              <a:t>Figure 2-8</a:t>
            </a:r>
            <a:r>
              <a:rPr lang="en-US" sz="1600" dirty="0"/>
              <a:t>   Percentage modulation determination.</a:t>
            </a:r>
          </a:p>
        </p:txBody>
      </p:sp>
      <p:pic>
        <p:nvPicPr>
          <p:cNvPr id="488451" name="fg02_00800.jpg" descr="fg02_00800"/>
          <p:cNvPicPr>
            <a:picLocks noChangeAspect="1" noChangeArrowheads="1"/>
          </p:cNvPicPr>
          <p:nvPr/>
        </p:nvPicPr>
        <p:blipFill>
          <a:blip r:embed="rId3" cstate="print"/>
          <a:srcRect/>
          <a:stretch>
            <a:fillRect/>
          </a:stretch>
        </p:blipFill>
        <p:spPr bwMode="auto">
          <a:xfrm>
            <a:off x="1295400" y="1447800"/>
            <a:ext cx="65786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04800" y="609600"/>
            <a:ext cx="8305800" cy="331787"/>
          </a:xfrm>
        </p:spPr>
        <p:txBody>
          <a:bodyPr>
            <a:normAutofit/>
          </a:bodyPr>
          <a:lstStyle/>
          <a:p>
            <a:pPr algn="l"/>
            <a:r>
              <a:rPr lang="en-US" sz="1600" b="1" dirty="0"/>
              <a:t>Figure 2-9</a:t>
            </a:r>
            <a:r>
              <a:rPr lang="en-US" sz="1600" dirty="0"/>
              <a:t>   </a:t>
            </a:r>
            <a:r>
              <a:rPr lang="en-US" sz="1600" dirty="0" err="1"/>
              <a:t>Overmodulation</a:t>
            </a:r>
            <a:r>
              <a:rPr lang="en-US" sz="1600" dirty="0"/>
              <a:t>.</a:t>
            </a:r>
          </a:p>
        </p:txBody>
      </p:sp>
      <p:pic>
        <p:nvPicPr>
          <p:cNvPr id="490499" name="fg02_00900.jpg" descr="fg02_00900"/>
          <p:cNvPicPr>
            <a:picLocks noChangeAspect="1" noChangeArrowheads="1"/>
          </p:cNvPicPr>
          <p:nvPr/>
        </p:nvPicPr>
        <p:blipFill>
          <a:blip r:embed="rId3" cstate="print"/>
          <a:srcRect/>
          <a:stretch>
            <a:fillRect/>
          </a:stretch>
        </p:blipFill>
        <p:spPr bwMode="auto">
          <a:xfrm>
            <a:off x="1219200" y="1066800"/>
            <a:ext cx="6218237" cy="3910158"/>
          </a:xfrm>
          <a:prstGeom prst="rect">
            <a:avLst/>
          </a:prstGeom>
          <a:noFill/>
          <a:ln w="9525">
            <a:noFill/>
            <a:miter lim="800000"/>
            <a:headEnd/>
            <a:tailEnd/>
          </a:ln>
          <a:effectLst/>
        </p:spPr>
      </p:pic>
      <p:sp>
        <p:nvSpPr>
          <p:cNvPr id="4" name="TextBox 3"/>
          <p:cNvSpPr txBox="1"/>
          <p:nvPr/>
        </p:nvSpPr>
        <p:spPr>
          <a:xfrm>
            <a:off x="762000" y="5181600"/>
            <a:ext cx="7543800" cy="646331"/>
          </a:xfrm>
          <a:prstGeom prst="rect">
            <a:avLst/>
          </a:prstGeom>
          <a:noFill/>
        </p:spPr>
        <p:txBody>
          <a:bodyPr wrap="square" rtlCol="0">
            <a:spAutoFit/>
          </a:bodyPr>
          <a:lstStyle/>
          <a:p>
            <a:r>
              <a:rPr lang="en-US" dirty="0" smtClean="0"/>
              <a:t>If the modulation amplitude is greater than the carrier amplitude, this results in </a:t>
            </a:r>
            <a:r>
              <a:rPr lang="en-US" dirty="0" err="1" smtClean="0"/>
              <a:t>overmodulation</a:t>
            </a:r>
            <a:r>
              <a:rPr lang="en-US" dirty="0" smtClean="0"/>
              <a:t> which causes </a:t>
            </a:r>
            <a:r>
              <a:rPr lang="en-US" i="1" dirty="0" smtClean="0"/>
              <a:t>sideband splatter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2-4 AM Analysis</a:t>
            </a:r>
            <a:endParaRPr lang="en-US" dirty="0"/>
          </a:p>
        </p:txBody>
      </p:sp>
      <p:graphicFrame>
        <p:nvGraphicFramePr>
          <p:cNvPr id="4" name="Object 3"/>
          <p:cNvGraphicFramePr>
            <a:graphicFrameLocks noChangeAspect="1"/>
          </p:cNvGraphicFramePr>
          <p:nvPr/>
        </p:nvGraphicFramePr>
        <p:xfrm>
          <a:off x="1828800" y="1524000"/>
          <a:ext cx="5334000" cy="3875917"/>
        </p:xfrm>
        <a:graphic>
          <a:graphicData uri="http://schemas.openxmlformats.org/presentationml/2006/ole">
            <p:oleObj spid="_x0000_s561154" name="Equation" r:id="rId3" imgW="3670200" imgH="2666880" progId="Equation.3">
              <p:embed/>
            </p:oleObj>
          </a:graphicData>
        </a:graphic>
      </p:graphicFrame>
      <p:sp>
        <p:nvSpPr>
          <p:cNvPr id="5" name="TextBox 4"/>
          <p:cNvSpPr txBox="1"/>
          <p:nvPr/>
        </p:nvSpPr>
        <p:spPr>
          <a:xfrm>
            <a:off x="914400" y="5410200"/>
            <a:ext cx="7239000" cy="646331"/>
          </a:xfrm>
          <a:prstGeom prst="rect">
            <a:avLst/>
          </a:prstGeom>
          <a:noFill/>
        </p:spPr>
        <p:txBody>
          <a:bodyPr wrap="square" rtlCol="0">
            <a:spAutoFit/>
          </a:bodyPr>
          <a:lstStyle/>
          <a:p>
            <a:r>
              <a:rPr lang="en-US" dirty="0" smtClean="0"/>
              <a:t>From this we can conclude that the </a:t>
            </a:r>
            <a:r>
              <a:rPr lang="en-US" i="1" dirty="0" smtClean="0"/>
              <a:t>bandwidth</a:t>
            </a:r>
            <a:r>
              <a:rPr lang="en-US" dirty="0" smtClean="0"/>
              <a:t> required for AM transmission is twice the bandwidth of the intelligence signal</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to Power relation</a:t>
            </a:r>
            <a:endParaRPr lang="en-US" dirty="0"/>
          </a:p>
        </p:txBody>
      </p:sp>
      <p:graphicFrame>
        <p:nvGraphicFramePr>
          <p:cNvPr id="4" name="Object 3"/>
          <p:cNvGraphicFramePr>
            <a:graphicFrameLocks noChangeAspect="1"/>
          </p:cNvGraphicFramePr>
          <p:nvPr/>
        </p:nvGraphicFramePr>
        <p:xfrm>
          <a:off x="3581400" y="1981200"/>
          <a:ext cx="2057400" cy="1861457"/>
        </p:xfrm>
        <a:graphic>
          <a:graphicData uri="http://schemas.openxmlformats.org/presentationml/2006/ole">
            <p:oleObj spid="_x0000_s562178" name="Equation" r:id="rId3" imgW="1066680" imgH="965160" progId="Equation.3">
              <p:embed/>
            </p:oleObj>
          </a:graphicData>
        </a:graphic>
      </p:graphicFrame>
      <p:graphicFrame>
        <p:nvGraphicFramePr>
          <p:cNvPr id="5" name="Table 4"/>
          <p:cNvGraphicFramePr>
            <a:graphicFrameLocks noGrp="1"/>
          </p:cNvGraphicFramePr>
          <p:nvPr/>
        </p:nvGraphicFramePr>
        <p:xfrm>
          <a:off x="1447800" y="4191000"/>
          <a:ext cx="6858000" cy="1473200"/>
        </p:xfrm>
        <a:graphic>
          <a:graphicData uri="http://schemas.openxmlformats.org/drawingml/2006/table">
            <a:tbl>
              <a:tblPr firstRow="1" bandRow="1">
                <a:tableStyleId>{5C22544A-7EE6-4342-B048-85BDC9FD1C3A}</a:tableStyleId>
              </a:tblPr>
              <a:tblGrid>
                <a:gridCol w="1371600"/>
                <a:gridCol w="1371600"/>
                <a:gridCol w="1371600"/>
                <a:gridCol w="1371600"/>
                <a:gridCol w="1371600"/>
              </a:tblGrid>
              <a:tr h="370840">
                <a:tc>
                  <a:txBody>
                    <a:bodyPr/>
                    <a:lstStyle/>
                    <a:p>
                      <a:r>
                        <a:rPr lang="en-US" sz="1400" dirty="0" smtClean="0"/>
                        <a:t>Modulation index, m</a:t>
                      </a:r>
                      <a:endParaRPr lang="en-US" sz="1400" dirty="0"/>
                    </a:p>
                  </a:txBody>
                  <a:tcPr/>
                </a:tc>
                <a:tc>
                  <a:txBody>
                    <a:bodyPr/>
                    <a:lstStyle/>
                    <a:p>
                      <a:r>
                        <a:rPr lang="en-US" sz="1400" dirty="0" smtClean="0"/>
                        <a:t>Carrier</a:t>
                      </a:r>
                      <a:r>
                        <a:rPr lang="en-US" sz="1400" baseline="0" dirty="0" smtClean="0"/>
                        <a:t> Power (kW)</a:t>
                      </a:r>
                      <a:endParaRPr lang="en-US" sz="1400" dirty="0"/>
                    </a:p>
                  </a:txBody>
                  <a:tcPr/>
                </a:tc>
                <a:tc>
                  <a:txBody>
                    <a:bodyPr/>
                    <a:lstStyle/>
                    <a:p>
                      <a:r>
                        <a:rPr lang="en-US" sz="1400" dirty="0" smtClean="0"/>
                        <a:t>Power in one Sideband (W)</a:t>
                      </a:r>
                      <a:endParaRPr lang="en-US" sz="1400" dirty="0"/>
                    </a:p>
                  </a:txBody>
                  <a:tcPr/>
                </a:tc>
                <a:tc>
                  <a:txBody>
                    <a:bodyPr/>
                    <a:lstStyle/>
                    <a:p>
                      <a:r>
                        <a:rPr lang="en-US" sz="1400" dirty="0" smtClean="0"/>
                        <a:t>Total sideband power</a:t>
                      </a:r>
                      <a:r>
                        <a:rPr lang="en-US" sz="1400" baseline="0" dirty="0" smtClean="0"/>
                        <a:t> (W)</a:t>
                      </a:r>
                      <a:endParaRPr lang="en-US" sz="1400" dirty="0"/>
                    </a:p>
                  </a:txBody>
                  <a:tcPr/>
                </a:tc>
                <a:tc>
                  <a:txBody>
                    <a:bodyPr/>
                    <a:lstStyle/>
                    <a:p>
                      <a:r>
                        <a:rPr lang="en-US" sz="1400" dirty="0" smtClean="0"/>
                        <a:t>Total Transmitted Power,</a:t>
                      </a:r>
                      <a:r>
                        <a:rPr lang="en-US" sz="1400" baseline="0" dirty="0" smtClean="0"/>
                        <a:t> Pt (W)</a:t>
                      </a:r>
                      <a:endParaRPr lang="en-US" sz="1400" dirty="0"/>
                    </a:p>
                  </a:txBody>
                  <a:tcPr/>
                </a:tc>
              </a:tr>
              <a:tr h="370840">
                <a:tc>
                  <a:txBody>
                    <a:bodyPr/>
                    <a:lstStyle/>
                    <a:p>
                      <a:r>
                        <a:rPr lang="en-US" dirty="0" smtClean="0">
                          <a:latin typeface="Arial" pitchFamily="34" charset="0"/>
                          <a:cs typeface="Arial" pitchFamily="34" charset="0"/>
                        </a:rPr>
                        <a:t>1.0</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250</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500</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1.5</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0.5</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62.5</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125</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1.125</a:t>
                      </a:r>
                      <a:endParaRPr lang="en-US" dirty="0">
                        <a:latin typeface="Arial" pitchFamily="34" charset="0"/>
                        <a:cs typeface="Arial" pitchFamily="34" charset="0"/>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2-5 Circuits for AM Generation</a:t>
            </a:r>
            <a:endParaRPr lang="en-US" dirty="0"/>
          </a:p>
        </p:txBody>
      </p:sp>
      <p:sp>
        <p:nvSpPr>
          <p:cNvPr id="3" name="Content Placeholder 2"/>
          <p:cNvSpPr>
            <a:spLocks noGrp="1"/>
          </p:cNvSpPr>
          <p:nvPr>
            <p:ph idx="1"/>
          </p:nvPr>
        </p:nvSpPr>
        <p:spPr/>
        <p:txBody>
          <a:bodyPr/>
          <a:lstStyle/>
          <a:p>
            <a:r>
              <a:rPr lang="en-US" dirty="0" smtClean="0"/>
              <a:t>Must need a nonlinear device to generate the necessary modulation</a:t>
            </a:r>
          </a:p>
          <a:p>
            <a:r>
              <a:rPr lang="en-US" dirty="0" smtClean="0"/>
              <a:t>Diodes are not often used because they are passive and provide no gain</a:t>
            </a:r>
          </a:p>
          <a:p>
            <a:r>
              <a:rPr lang="en-US" dirty="0" smtClean="0"/>
              <a:t>Transistors or other amplifiers are better suited since they do provide gain</a:t>
            </a:r>
          </a:p>
          <a:p>
            <a:r>
              <a:rPr lang="en-US" dirty="0" smtClean="0"/>
              <a:t>There are many possible configurations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381000" y="685800"/>
            <a:ext cx="8305800" cy="331787"/>
          </a:xfrm>
        </p:spPr>
        <p:txBody>
          <a:bodyPr>
            <a:normAutofit/>
          </a:bodyPr>
          <a:lstStyle/>
          <a:p>
            <a:pPr algn="l"/>
            <a:r>
              <a:rPr lang="en-US" sz="1600" b="1" dirty="0"/>
              <a:t>Figure 2-10</a:t>
            </a:r>
            <a:r>
              <a:rPr lang="en-US" sz="1600" dirty="0"/>
              <a:t>   Simple transistor modulator.</a:t>
            </a:r>
          </a:p>
        </p:txBody>
      </p:sp>
      <p:pic>
        <p:nvPicPr>
          <p:cNvPr id="492547" name="fg02_01000.jpg" descr="fg02_01000"/>
          <p:cNvPicPr>
            <a:picLocks noChangeAspect="1" noChangeArrowheads="1"/>
          </p:cNvPicPr>
          <p:nvPr/>
        </p:nvPicPr>
        <p:blipFill>
          <a:blip r:embed="rId3" cstate="print"/>
          <a:srcRect/>
          <a:stretch>
            <a:fillRect/>
          </a:stretch>
        </p:blipFill>
        <p:spPr bwMode="auto">
          <a:xfrm>
            <a:off x="1524000" y="990600"/>
            <a:ext cx="6064250" cy="4058042"/>
          </a:xfrm>
          <a:prstGeom prst="rect">
            <a:avLst/>
          </a:prstGeom>
          <a:noFill/>
          <a:ln w="9525">
            <a:noFill/>
            <a:miter lim="800000"/>
            <a:headEnd/>
            <a:tailEnd/>
          </a:ln>
          <a:effectLst/>
        </p:spPr>
      </p:pic>
      <p:sp>
        <p:nvSpPr>
          <p:cNvPr id="4" name="TextBox 3"/>
          <p:cNvSpPr txBox="1"/>
          <p:nvPr/>
        </p:nvSpPr>
        <p:spPr>
          <a:xfrm>
            <a:off x="609600" y="5181600"/>
            <a:ext cx="7848600" cy="1200329"/>
          </a:xfrm>
          <a:prstGeom prst="rect">
            <a:avLst/>
          </a:prstGeom>
          <a:noFill/>
        </p:spPr>
        <p:txBody>
          <a:bodyPr wrap="square" rtlCol="0">
            <a:spAutoFit/>
          </a:bodyPr>
          <a:lstStyle/>
          <a:p>
            <a:r>
              <a:rPr lang="en-US" dirty="0" err="1"/>
              <a:t>e</a:t>
            </a:r>
            <a:r>
              <a:rPr lang="en-US" dirty="0" err="1" smtClean="0"/>
              <a:t>i</a:t>
            </a:r>
            <a:r>
              <a:rPr lang="en-US" dirty="0" smtClean="0"/>
              <a:t> and </a:t>
            </a:r>
            <a:r>
              <a:rPr lang="en-US" dirty="0" err="1" smtClean="0"/>
              <a:t>ec</a:t>
            </a:r>
            <a:r>
              <a:rPr lang="en-US" dirty="0" smtClean="0"/>
              <a:t> provide the bias into the nonlinear region, the LC resonator is tuned to the carrier frequency to force the signal to the output at those frequencies while suppressing other frequencies we do not want to transmit.  This is base modulation.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457200" y="685800"/>
            <a:ext cx="8305800" cy="331787"/>
          </a:xfrm>
        </p:spPr>
        <p:txBody>
          <a:bodyPr>
            <a:normAutofit/>
          </a:bodyPr>
          <a:lstStyle/>
          <a:p>
            <a:pPr algn="l"/>
            <a:r>
              <a:rPr lang="en-US" sz="1600" b="1" dirty="0"/>
              <a:t>Figure 2-11</a:t>
            </a:r>
            <a:r>
              <a:rPr lang="en-US" sz="1600" dirty="0"/>
              <a:t>   Plate-modulated class C amplifier.</a:t>
            </a:r>
          </a:p>
        </p:txBody>
      </p:sp>
      <p:pic>
        <p:nvPicPr>
          <p:cNvPr id="494595" name="fg02_01100.jpg" descr="fg02_01100"/>
          <p:cNvPicPr>
            <a:picLocks noChangeAspect="1" noChangeArrowheads="1"/>
          </p:cNvPicPr>
          <p:nvPr/>
        </p:nvPicPr>
        <p:blipFill>
          <a:blip r:embed="rId3" cstate="print"/>
          <a:srcRect/>
          <a:stretch>
            <a:fillRect/>
          </a:stretch>
        </p:blipFill>
        <p:spPr bwMode="auto">
          <a:xfrm>
            <a:off x="1736725" y="1058798"/>
            <a:ext cx="5426075" cy="4656201"/>
          </a:xfrm>
          <a:prstGeom prst="rect">
            <a:avLst/>
          </a:prstGeom>
          <a:noFill/>
          <a:ln w="9525">
            <a:noFill/>
            <a:miter lim="800000"/>
            <a:headEnd/>
            <a:tailEnd/>
          </a:ln>
          <a:effectLst/>
        </p:spPr>
      </p:pic>
      <p:sp>
        <p:nvSpPr>
          <p:cNvPr id="4" name="TextBox 3"/>
          <p:cNvSpPr txBox="1"/>
          <p:nvPr/>
        </p:nvSpPr>
        <p:spPr>
          <a:xfrm>
            <a:off x="457200" y="5486400"/>
            <a:ext cx="8458200" cy="923330"/>
          </a:xfrm>
          <a:prstGeom prst="rect">
            <a:avLst/>
          </a:prstGeom>
          <a:noFill/>
        </p:spPr>
        <p:txBody>
          <a:bodyPr wrap="square" rtlCol="0">
            <a:spAutoFit/>
          </a:bodyPr>
          <a:lstStyle/>
          <a:p>
            <a:r>
              <a:rPr lang="en-US" dirty="0" smtClean="0"/>
              <a:t>Modulating signal added just before the antenna, this is best for high power transmitters, such as this vacuum tube radio transmitter where class C amplification is used for the carrier.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Describe the process of modulation</a:t>
            </a:r>
          </a:p>
          <a:p>
            <a:r>
              <a:rPr lang="en-US" dirty="0" smtClean="0"/>
              <a:t>Sketch an AM waveform with various modulation indexes</a:t>
            </a:r>
          </a:p>
          <a:p>
            <a:r>
              <a:rPr lang="en-US" dirty="0" smtClean="0"/>
              <a:t>Explain the difference between a sideband and side frequency</a:t>
            </a:r>
          </a:p>
          <a:p>
            <a:r>
              <a:rPr lang="en-US" dirty="0" smtClean="0"/>
              <a:t>Analyze various power, voltage, and current calculations in AM systems</a:t>
            </a:r>
          </a:p>
          <a:p>
            <a:r>
              <a:rPr lang="en-US" dirty="0" smtClean="0"/>
              <a:t>Understand circuits used to generate AM</a:t>
            </a:r>
          </a:p>
          <a:p>
            <a:r>
              <a:rPr lang="en-US" dirty="0" smtClean="0"/>
              <a:t>Determine high- and low-level modulation systems from schematics and block diagrams </a:t>
            </a:r>
          </a:p>
          <a:p>
            <a:r>
              <a:rPr lang="en-US" dirty="0" smtClean="0"/>
              <a:t>Perform AM transmitter measurements using meters, oscilloscopes, and spectrum analyzers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457200" y="838200"/>
            <a:ext cx="8305800" cy="331787"/>
          </a:xfrm>
        </p:spPr>
        <p:txBody>
          <a:bodyPr>
            <a:normAutofit/>
          </a:bodyPr>
          <a:lstStyle/>
          <a:p>
            <a:pPr algn="l"/>
            <a:r>
              <a:rPr lang="en-US" sz="1600" b="1" dirty="0"/>
              <a:t>Figure 2-12</a:t>
            </a:r>
            <a:r>
              <a:rPr lang="en-US" sz="1600" dirty="0"/>
              <a:t>   (a) High- and (b) low-level modulation.</a:t>
            </a:r>
          </a:p>
        </p:txBody>
      </p:sp>
      <p:pic>
        <p:nvPicPr>
          <p:cNvPr id="496643" name="fg02_01200.jpg" descr="fg02_01200"/>
          <p:cNvPicPr>
            <a:picLocks noChangeAspect="1" noChangeArrowheads="1"/>
          </p:cNvPicPr>
          <p:nvPr/>
        </p:nvPicPr>
        <p:blipFill>
          <a:blip r:embed="rId3" cstate="print"/>
          <a:srcRect/>
          <a:stretch>
            <a:fillRect/>
          </a:stretch>
        </p:blipFill>
        <p:spPr bwMode="auto">
          <a:xfrm>
            <a:off x="1066800" y="1371600"/>
            <a:ext cx="684847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381000" y="609600"/>
            <a:ext cx="8305800" cy="331787"/>
          </a:xfrm>
        </p:spPr>
        <p:txBody>
          <a:bodyPr>
            <a:normAutofit/>
          </a:bodyPr>
          <a:lstStyle/>
          <a:p>
            <a:pPr algn="l"/>
            <a:r>
              <a:rPr lang="en-US" sz="1600" b="1" dirty="0"/>
              <a:t>Figure 2-13</a:t>
            </a:r>
            <a:r>
              <a:rPr lang="en-US" sz="1600" dirty="0"/>
              <a:t>   Collector modulator.</a:t>
            </a:r>
          </a:p>
        </p:txBody>
      </p:sp>
      <p:pic>
        <p:nvPicPr>
          <p:cNvPr id="498691" name="fg02_01300.jpg" descr="fg02_01300"/>
          <p:cNvPicPr>
            <a:picLocks noChangeAspect="1" noChangeArrowheads="1"/>
          </p:cNvPicPr>
          <p:nvPr/>
        </p:nvPicPr>
        <p:blipFill>
          <a:blip r:embed="rId3" cstate="print"/>
          <a:srcRect/>
          <a:stretch>
            <a:fillRect/>
          </a:stretch>
        </p:blipFill>
        <p:spPr bwMode="auto">
          <a:xfrm>
            <a:off x="2081213" y="914400"/>
            <a:ext cx="4903787" cy="4800600"/>
          </a:xfrm>
          <a:prstGeom prst="rect">
            <a:avLst/>
          </a:prstGeom>
          <a:noFill/>
          <a:ln w="9525">
            <a:noFill/>
            <a:miter lim="800000"/>
            <a:headEnd/>
            <a:tailEnd/>
          </a:ln>
          <a:effectLst/>
        </p:spPr>
      </p:pic>
      <p:sp>
        <p:nvSpPr>
          <p:cNvPr id="4" name="TextBox 3"/>
          <p:cNvSpPr txBox="1"/>
          <p:nvPr/>
        </p:nvSpPr>
        <p:spPr>
          <a:xfrm>
            <a:off x="914400" y="5867400"/>
            <a:ext cx="7543800" cy="646331"/>
          </a:xfrm>
          <a:prstGeom prst="rect">
            <a:avLst/>
          </a:prstGeom>
          <a:noFill/>
        </p:spPr>
        <p:txBody>
          <a:bodyPr wrap="square" rtlCol="0">
            <a:spAutoFit/>
          </a:bodyPr>
          <a:lstStyle/>
          <a:p>
            <a:r>
              <a:rPr lang="en-US" dirty="0" smtClean="0"/>
              <a:t>Take care to cancel or prevent self-oscillation, neutralization capacitors assist in both linear and class C amplifiers.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81000" y="277813"/>
            <a:ext cx="8305800" cy="331787"/>
          </a:xfrm>
        </p:spPr>
        <p:txBody>
          <a:bodyPr>
            <a:normAutofit/>
          </a:bodyPr>
          <a:lstStyle/>
          <a:p>
            <a:pPr algn="l"/>
            <a:r>
              <a:rPr lang="en-US" sz="1600" b="1" dirty="0"/>
              <a:t>Figure 2-14</a:t>
            </a:r>
            <a:r>
              <a:rPr lang="en-US" sz="1600" dirty="0"/>
              <a:t>   Collector modulator waveforms.</a:t>
            </a:r>
          </a:p>
        </p:txBody>
      </p:sp>
      <p:pic>
        <p:nvPicPr>
          <p:cNvPr id="500739" name="fg02_01400.jpg" descr="fg02_01400"/>
          <p:cNvPicPr>
            <a:picLocks noChangeAspect="1" noChangeArrowheads="1"/>
          </p:cNvPicPr>
          <p:nvPr/>
        </p:nvPicPr>
        <p:blipFill>
          <a:blip r:embed="rId3" cstate="print"/>
          <a:srcRect/>
          <a:stretch>
            <a:fillRect/>
          </a:stretch>
        </p:blipFill>
        <p:spPr bwMode="auto">
          <a:xfrm>
            <a:off x="1162050" y="914400"/>
            <a:ext cx="674211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a:xfrm>
            <a:off x="381000" y="609600"/>
            <a:ext cx="8305800" cy="331787"/>
          </a:xfrm>
        </p:spPr>
        <p:txBody>
          <a:bodyPr>
            <a:normAutofit/>
          </a:bodyPr>
          <a:lstStyle/>
          <a:p>
            <a:pPr algn="l"/>
            <a:r>
              <a:rPr lang="en-US" sz="1600" b="1" dirty="0"/>
              <a:t>Figure 2-15</a:t>
            </a:r>
            <a:r>
              <a:rPr lang="en-US" sz="1600" dirty="0"/>
              <a:t>   PIN diode modulator.</a:t>
            </a:r>
          </a:p>
        </p:txBody>
      </p:sp>
      <p:pic>
        <p:nvPicPr>
          <p:cNvPr id="502787" name="fg02_01500.jpg" descr="fg02_01500"/>
          <p:cNvPicPr>
            <a:picLocks noChangeAspect="1" noChangeArrowheads="1"/>
          </p:cNvPicPr>
          <p:nvPr/>
        </p:nvPicPr>
        <p:blipFill>
          <a:blip r:embed="rId3" cstate="print"/>
          <a:srcRect/>
          <a:stretch>
            <a:fillRect/>
          </a:stretch>
        </p:blipFill>
        <p:spPr bwMode="auto">
          <a:xfrm>
            <a:off x="592138" y="914400"/>
            <a:ext cx="7883525" cy="4800600"/>
          </a:xfrm>
          <a:prstGeom prst="rect">
            <a:avLst/>
          </a:prstGeom>
          <a:noFill/>
          <a:ln w="9525">
            <a:noFill/>
            <a:miter lim="800000"/>
            <a:headEnd/>
            <a:tailEnd/>
          </a:ln>
          <a:effectLst/>
        </p:spPr>
      </p:pic>
      <p:sp>
        <p:nvSpPr>
          <p:cNvPr id="4" name="TextBox 3"/>
          <p:cNvSpPr txBox="1"/>
          <p:nvPr/>
        </p:nvSpPr>
        <p:spPr>
          <a:xfrm>
            <a:off x="914400" y="5791200"/>
            <a:ext cx="6934200" cy="646331"/>
          </a:xfrm>
          <a:prstGeom prst="rect">
            <a:avLst/>
          </a:prstGeom>
          <a:noFill/>
        </p:spPr>
        <p:txBody>
          <a:bodyPr wrap="square" rtlCol="0">
            <a:spAutoFit/>
          </a:bodyPr>
          <a:lstStyle/>
          <a:p>
            <a:r>
              <a:rPr lang="en-US" dirty="0" smtClean="0"/>
              <a:t>Due to cost, PIN diodes (which have variable resistance above 100 MHz based on forward bias) are used almost exclusively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a:xfrm>
            <a:off x="381000" y="762000"/>
            <a:ext cx="8305800" cy="331787"/>
          </a:xfrm>
        </p:spPr>
        <p:txBody>
          <a:bodyPr>
            <a:noAutofit/>
          </a:bodyPr>
          <a:lstStyle/>
          <a:p>
            <a:pPr algn="l"/>
            <a:r>
              <a:rPr lang="en-US" sz="1600" b="1" dirty="0"/>
              <a:t>Figure 2-16</a:t>
            </a:r>
            <a:r>
              <a:rPr lang="en-US" sz="1600" dirty="0"/>
              <a:t>   LIC amplitude modulator and resulting waveforms. (Courtesy of RCA Solid State Division.) </a:t>
            </a:r>
          </a:p>
        </p:txBody>
      </p:sp>
      <p:pic>
        <p:nvPicPr>
          <p:cNvPr id="506883" name="fg02_0160a.jpg" descr="fg02_0160a"/>
          <p:cNvPicPr>
            <a:picLocks noChangeAspect="1" noChangeArrowheads="1"/>
          </p:cNvPicPr>
          <p:nvPr/>
        </p:nvPicPr>
        <p:blipFill>
          <a:blip r:embed="rId3" cstate="print"/>
          <a:srcRect/>
          <a:stretch>
            <a:fillRect/>
          </a:stretch>
        </p:blipFill>
        <p:spPr bwMode="auto">
          <a:xfrm>
            <a:off x="990600" y="1219200"/>
            <a:ext cx="7124700" cy="4488561"/>
          </a:xfrm>
          <a:prstGeom prst="rect">
            <a:avLst/>
          </a:prstGeom>
          <a:noFill/>
          <a:ln w="9525">
            <a:noFill/>
            <a:miter lim="800000"/>
            <a:headEnd/>
            <a:tailEnd/>
          </a:ln>
          <a:effectLst/>
        </p:spPr>
      </p:pic>
      <p:sp>
        <p:nvSpPr>
          <p:cNvPr id="4" name="TextBox 3"/>
          <p:cNvSpPr txBox="1"/>
          <p:nvPr/>
        </p:nvSpPr>
        <p:spPr>
          <a:xfrm>
            <a:off x="685800" y="5867400"/>
            <a:ext cx="7696200" cy="646331"/>
          </a:xfrm>
          <a:prstGeom prst="rect">
            <a:avLst/>
          </a:prstGeom>
          <a:noFill/>
        </p:spPr>
        <p:txBody>
          <a:bodyPr wrap="square" rtlCol="0">
            <a:spAutoFit/>
          </a:bodyPr>
          <a:lstStyle/>
          <a:p>
            <a:r>
              <a:rPr lang="en-US" dirty="0" smtClean="0"/>
              <a:t>For low level circuits, linear IC amps can be used such as this operational </a:t>
            </a:r>
            <a:r>
              <a:rPr lang="en-US" dirty="0" err="1" smtClean="0"/>
              <a:t>transconductance</a:t>
            </a:r>
            <a:r>
              <a:rPr lang="en-US" dirty="0" smtClean="0"/>
              <a:t> amplifier.  It is similar to the con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381000" y="838200"/>
            <a:ext cx="8305800" cy="331787"/>
          </a:xfrm>
        </p:spPr>
        <p:txBody>
          <a:bodyPr>
            <a:noAutofit/>
          </a:bodyPr>
          <a:lstStyle/>
          <a:p>
            <a:pPr algn="l"/>
            <a:r>
              <a:rPr lang="en-US" sz="1600" b="1" dirty="0"/>
              <a:t>Figure 2-16 (continued)</a:t>
            </a:r>
            <a:r>
              <a:rPr lang="en-US" sz="1600" dirty="0"/>
              <a:t>   LIC amplitude modulator and resulting waveforms. (Courtesy of RCA Solid State Division.) </a:t>
            </a:r>
          </a:p>
        </p:txBody>
      </p:sp>
      <p:pic>
        <p:nvPicPr>
          <p:cNvPr id="504835" name="fg02_0160b.jpg" descr="fg02_0160b"/>
          <p:cNvPicPr>
            <a:picLocks noChangeAspect="1" noChangeArrowheads="1"/>
          </p:cNvPicPr>
          <p:nvPr/>
        </p:nvPicPr>
        <p:blipFill>
          <a:blip r:embed="rId3" cstate="print"/>
          <a:srcRect/>
          <a:stretch>
            <a:fillRect/>
          </a:stretch>
        </p:blipFill>
        <p:spPr bwMode="auto">
          <a:xfrm>
            <a:off x="1600200" y="1295400"/>
            <a:ext cx="5900737"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457200" y="533400"/>
            <a:ext cx="8305800" cy="685800"/>
          </a:xfrm>
        </p:spPr>
        <p:txBody>
          <a:bodyPr>
            <a:normAutofit/>
          </a:bodyPr>
          <a:lstStyle/>
          <a:p>
            <a:pPr algn="l"/>
            <a:r>
              <a:rPr lang="en-US" sz="1800" b="1" dirty="0"/>
              <a:t>Figure 2-17</a:t>
            </a:r>
            <a:r>
              <a:rPr lang="en-US" sz="1800" dirty="0"/>
              <a:t>   LIC modulator</a:t>
            </a:r>
            <a:r>
              <a:rPr lang="en-US" sz="1800" dirty="0" smtClean="0"/>
              <a:t>. Two op amps are used to generate the carrier, and perform modulation</a:t>
            </a:r>
            <a:endParaRPr lang="en-US" sz="1800" dirty="0"/>
          </a:p>
        </p:txBody>
      </p:sp>
      <p:pic>
        <p:nvPicPr>
          <p:cNvPr id="508931" name="fg02_01700.jpg" descr="fg02_01700"/>
          <p:cNvPicPr>
            <a:picLocks noChangeAspect="1" noChangeArrowheads="1"/>
          </p:cNvPicPr>
          <p:nvPr/>
        </p:nvPicPr>
        <p:blipFill>
          <a:blip r:embed="rId3" cstate="print"/>
          <a:srcRect/>
          <a:stretch>
            <a:fillRect/>
          </a:stretch>
        </p:blipFill>
        <p:spPr bwMode="auto">
          <a:xfrm>
            <a:off x="2057400" y="1219200"/>
            <a:ext cx="485616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533400" y="5562600"/>
            <a:ext cx="8305800" cy="331787"/>
          </a:xfrm>
        </p:spPr>
        <p:txBody>
          <a:bodyPr/>
          <a:lstStyle/>
          <a:p>
            <a:pPr algn="l"/>
            <a:r>
              <a:rPr lang="en-US" sz="1200" b="1" dirty="0"/>
              <a:t>Figure 2-18</a:t>
            </a:r>
            <a:r>
              <a:rPr lang="en-US" sz="1200" dirty="0"/>
              <a:t>   Simple AM transmitter block diagram.</a:t>
            </a:r>
          </a:p>
        </p:txBody>
      </p:sp>
      <p:pic>
        <p:nvPicPr>
          <p:cNvPr id="510979" name="fg02_01800.jpg" descr="fg02_01800"/>
          <p:cNvPicPr>
            <a:picLocks noChangeAspect="1" noChangeArrowheads="1"/>
          </p:cNvPicPr>
          <p:nvPr/>
        </p:nvPicPr>
        <p:blipFill>
          <a:blip r:embed="rId3" cstate="print"/>
          <a:srcRect/>
          <a:stretch>
            <a:fillRect/>
          </a:stretch>
        </p:blipFill>
        <p:spPr bwMode="auto">
          <a:xfrm>
            <a:off x="228600" y="1462088"/>
            <a:ext cx="8456613" cy="3933825"/>
          </a:xfrm>
          <a:prstGeom prst="rect">
            <a:avLst/>
          </a:prstGeom>
          <a:noFill/>
          <a:ln w="9525">
            <a:noFill/>
            <a:miter lim="800000"/>
            <a:headEnd/>
            <a:tailEnd/>
          </a:ln>
          <a:effectLst/>
        </p:spPr>
      </p:pic>
      <p:sp>
        <p:nvSpPr>
          <p:cNvPr id="4" name="Title 1"/>
          <p:cNvSpPr txBox="1">
            <a:spLocks/>
          </p:cNvSpPr>
          <p:nvPr/>
        </p:nvSpPr>
        <p:spPr>
          <a:xfrm>
            <a:off x="381000" y="304800"/>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2-6 AM Transmitter Systems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a:xfrm>
            <a:off x="304800" y="990600"/>
            <a:ext cx="8305800" cy="331787"/>
          </a:xfrm>
        </p:spPr>
        <p:txBody>
          <a:bodyPr>
            <a:noAutofit/>
          </a:bodyPr>
          <a:lstStyle/>
          <a:p>
            <a:pPr algn="l"/>
            <a:r>
              <a:rPr lang="en-US" sz="1600" b="1" dirty="0"/>
              <a:t>Figure 2-19</a:t>
            </a:r>
            <a:r>
              <a:rPr lang="en-US" sz="1600" dirty="0"/>
              <a:t>   Class D citizen s band transmitter. (Courtesy of Motorola Semiconductor Products Sector.)</a:t>
            </a:r>
          </a:p>
        </p:txBody>
      </p:sp>
      <p:pic>
        <p:nvPicPr>
          <p:cNvPr id="515075" name="fg02_01900.jpg" descr="fg02_01900"/>
          <p:cNvPicPr>
            <a:picLocks noChangeAspect="1" noChangeArrowheads="1"/>
          </p:cNvPicPr>
          <p:nvPr/>
        </p:nvPicPr>
        <p:blipFill>
          <a:blip r:embed="rId3" cstate="print"/>
          <a:srcRect/>
          <a:stretch>
            <a:fillRect/>
          </a:stretch>
        </p:blipFill>
        <p:spPr bwMode="auto">
          <a:xfrm>
            <a:off x="228600" y="1600200"/>
            <a:ext cx="8456613" cy="3063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381000" y="277813"/>
            <a:ext cx="8305800" cy="1246187"/>
          </a:xfrm>
        </p:spPr>
        <p:txBody>
          <a:bodyPr>
            <a:normAutofit fontScale="90000"/>
          </a:bodyPr>
          <a:lstStyle/>
          <a:p>
            <a:pPr algn="l"/>
            <a:r>
              <a:rPr lang="en-US" sz="1200" b="1"/>
              <a:t>Figure 2-20</a:t>
            </a:r>
            <a:r>
              <a:rPr lang="en-US" sz="1200"/>
              <a:t>   Coil description for transmitter shown in Figure 2-19: Conventional transformer coupling is employed between the oscillator and driver stages (</a:t>
            </a:r>
            <a:r>
              <a:rPr lang="en-US" sz="1200" i="1"/>
              <a:t>L</a:t>
            </a:r>
            <a:r>
              <a:rPr lang="en-US" sz="1200" i="1" baseline="-25000"/>
              <a:t>1</a:t>
            </a:r>
            <a:r>
              <a:rPr lang="en-US" sz="1200"/>
              <a:t>) and the driver and final stages (</a:t>
            </a:r>
            <a:r>
              <a:rPr lang="en-US" sz="1200" i="1"/>
              <a:t>L</a:t>
            </a:r>
            <a:r>
              <a:rPr lang="en-US" sz="1200" baseline="-25000"/>
              <a:t>2</a:t>
            </a:r>
            <a:r>
              <a:rPr lang="en-US" sz="1200"/>
              <a:t>). To obtain good harmonic suppression, a double-pi matching network consisting of (</a:t>
            </a:r>
            <a:r>
              <a:rPr lang="en-US" sz="1200" i="1"/>
              <a:t>L</a:t>
            </a:r>
            <a:r>
              <a:rPr lang="en-US" sz="1200" baseline="-25000"/>
              <a:t>3</a:t>
            </a:r>
            <a:r>
              <a:rPr lang="en-US" sz="1200"/>
              <a:t>) and (</a:t>
            </a:r>
            <a:r>
              <a:rPr lang="en-US" sz="1200" i="1"/>
              <a:t>L</a:t>
            </a:r>
            <a:r>
              <a:rPr lang="en-US" sz="1200" baseline="-25000"/>
              <a:t>4</a:t>
            </a:r>
            <a:r>
              <a:rPr lang="en-US" sz="1200"/>
              <a:t>) is utilized to couple the output to the antenna. All coils are wound on standard 1/4-in. coil forms with No. 22 AWG wire. Carbonyl J 1/4- </a:t>
            </a:r>
            <a:r>
              <a:rPr lang="en-US" sz="1200">
                <a:sym typeface="Symbol" pitchFamily="-108" charset="2"/>
              </a:rPr>
              <a:t> 3/8-</a:t>
            </a:r>
            <a:r>
              <a:rPr lang="en-US" sz="1200"/>
              <a:t>in.-long cores are used in all coils. Secondaries are overwound on the bottom of the primary winding. The cold end of both windings is the start  (bottom), and both windings are wound in the same direction. </a:t>
            </a:r>
            <a:r>
              <a:rPr lang="en-US" sz="1200" i="1"/>
              <a:t>L</a:t>
            </a:r>
            <a:r>
              <a:rPr lang="en-US" sz="1200" i="1" baseline="-25000"/>
              <a:t>1</a:t>
            </a:r>
            <a:r>
              <a:rPr lang="en-US" sz="1200"/>
              <a:t>—Primary: 12 turns (close wound); secondary: 2 turns overwound on bottom of primary winding.</a:t>
            </a:r>
            <a:r>
              <a:rPr lang="en-US" sz="1200" i="1"/>
              <a:t>  L</a:t>
            </a:r>
            <a:r>
              <a:rPr lang="en-US" sz="1200" baseline="-25000"/>
              <a:t>2</a:t>
            </a:r>
            <a:r>
              <a:rPr lang="en-US" sz="1200" i="1" baseline="-25000"/>
              <a:t> </a:t>
            </a:r>
            <a:r>
              <a:rPr lang="en-US" sz="1200"/>
              <a:t>—</a:t>
            </a:r>
            <a:r>
              <a:rPr lang="en-US" sz="1200" baseline="-25000"/>
              <a:t> </a:t>
            </a:r>
            <a:r>
              <a:rPr lang="en-US" sz="1200"/>
              <a:t>Primary: 18 turns (close wound); secondary: 2 turns overwound on bottom of primary winding. </a:t>
            </a:r>
            <a:r>
              <a:rPr lang="en-US" sz="1200" i="1"/>
              <a:t>L</a:t>
            </a:r>
            <a:r>
              <a:rPr lang="en-US" sz="1200" baseline="-25000"/>
              <a:t>3 </a:t>
            </a:r>
            <a:r>
              <a:rPr lang="en-US" sz="1200"/>
              <a:t>—7 turns (close wound). </a:t>
            </a:r>
            <a:r>
              <a:rPr lang="en-US" sz="1200" i="1"/>
              <a:t>L</a:t>
            </a:r>
            <a:r>
              <a:rPr lang="en-US" sz="1200" baseline="-25000"/>
              <a:t>4</a:t>
            </a:r>
            <a:r>
              <a:rPr lang="en-US" sz="1200" i="1" baseline="-25000"/>
              <a:t> </a:t>
            </a:r>
            <a:r>
              <a:rPr lang="en-US" sz="1200"/>
              <a:t>—5 turns (close wound).</a:t>
            </a:r>
          </a:p>
        </p:txBody>
      </p:sp>
      <p:pic>
        <p:nvPicPr>
          <p:cNvPr id="517123" name="fg02_02000.jpg" descr="fg02_02000"/>
          <p:cNvPicPr>
            <a:picLocks noChangeAspect="1" noChangeArrowheads="1"/>
          </p:cNvPicPr>
          <p:nvPr/>
        </p:nvPicPr>
        <p:blipFill>
          <a:blip r:embed="rId3" cstate="print"/>
          <a:srcRect/>
          <a:stretch>
            <a:fillRect/>
          </a:stretch>
        </p:blipFill>
        <p:spPr bwMode="auto">
          <a:xfrm>
            <a:off x="1568450" y="1676400"/>
            <a:ext cx="6005513" cy="4268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 Introduction</a:t>
            </a:r>
            <a:endParaRPr lang="en-US" dirty="0"/>
          </a:p>
        </p:txBody>
      </p:sp>
      <p:sp>
        <p:nvSpPr>
          <p:cNvPr id="3" name="Content Placeholder 2"/>
          <p:cNvSpPr>
            <a:spLocks noGrp="1"/>
          </p:cNvSpPr>
          <p:nvPr>
            <p:ph idx="1"/>
          </p:nvPr>
        </p:nvSpPr>
        <p:spPr/>
        <p:txBody>
          <a:bodyPr/>
          <a:lstStyle/>
          <a:p>
            <a:r>
              <a:rPr lang="en-US" dirty="0" smtClean="0"/>
              <a:t>Direct transmission of intelligible signals would result in catastrophic interference, because all signals would be at the same frequency</a:t>
            </a:r>
          </a:p>
          <a:p>
            <a:r>
              <a:rPr lang="en-US" dirty="0" smtClean="0"/>
              <a:t>Most intelligible signals are at low frequency which makes efficient transmission and reception impractical due to large antenna size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381000" y="277813"/>
            <a:ext cx="8305800" cy="331787"/>
          </a:xfrm>
        </p:spPr>
        <p:txBody>
          <a:bodyPr/>
          <a:lstStyle/>
          <a:p>
            <a:pPr algn="l"/>
            <a:r>
              <a:rPr lang="en-US" sz="1200" b="1"/>
              <a:t>Figure 2-21</a:t>
            </a:r>
            <a:r>
              <a:rPr lang="en-US" sz="1200"/>
              <a:t>   Citizen s band transmitter block diagram.</a:t>
            </a:r>
          </a:p>
        </p:txBody>
      </p:sp>
      <p:pic>
        <p:nvPicPr>
          <p:cNvPr id="519171" name="fg02_02100.jpg" descr="fg02_02100"/>
          <p:cNvPicPr>
            <a:picLocks noChangeAspect="1" noChangeArrowheads="1"/>
          </p:cNvPicPr>
          <p:nvPr/>
        </p:nvPicPr>
        <p:blipFill>
          <a:blip r:embed="rId3" cstate="print"/>
          <a:srcRect/>
          <a:stretch>
            <a:fillRect/>
          </a:stretch>
        </p:blipFill>
        <p:spPr bwMode="auto">
          <a:xfrm>
            <a:off x="454025" y="914400"/>
            <a:ext cx="815816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381000" y="685800"/>
            <a:ext cx="8305800" cy="331787"/>
          </a:xfrm>
        </p:spPr>
        <p:txBody>
          <a:bodyPr>
            <a:noAutofit/>
          </a:bodyPr>
          <a:lstStyle/>
          <a:p>
            <a:pPr algn="l"/>
            <a:r>
              <a:rPr lang="en-US" sz="1400" b="1" dirty="0"/>
              <a:t>Figure 2-22</a:t>
            </a:r>
            <a:r>
              <a:rPr lang="en-US" sz="1400" dirty="0"/>
              <a:t>   Citizen s band transmitter PC board layout and complete assembly  pictorial. (Courtesy of Motorola Semiconductor Products, Inc.)</a:t>
            </a:r>
          </a:p>
        </p:txBody>
      </p:sp>
      <p:pic>
        <p:nvPicPr>
          <p:cNvPr id="521219" name="fg02_02200.jpg" descr="fg02_02200"/>
          <p:cNvPicPr>
            <a:picLocks noChangeAspect="1" noChangeArrowheads="1"/>
          </p:cNvPicPr>
          <p:nvPr/>
        </p:nvPicPr>
        <p:blipFill>
          <a:blip r:embed="rId3" cstate="print"/>
          <a:srcRect/>
          <a:stretch>
            <a:fillRect/>
          </a:stretch>
        </p:blipFill>
        <p:spPr bwMode="auto">
          <a:xfrm>
            <a:off x="2446338" y="914400"/>
            <a:ext cx="417512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2-7 Transmitter Measurements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a:xfrm>
            <a:off x="381000" y="762000"/>
            <a:ext cx="8305800" cy="331787"/>
          </a:xfrm>
        </p:spPr>
        <p:txBody>
          <a:bodyPr>
            <a:normAutofit/>
          </a:bodyPr>
          <a:lstStyle/>
          <a:p>
            <a:pPr algn="l"/>
            <a:r>
              <a:rPr lang="en-US" sz="1600" b="1" dirty="0"/>
              <a:t>Figure 2-23</a:t>
            </a:r>
            <a:r>
              <a:rPr lang="en-US" sz="1600" dirty="0"/>
              <a:t>   Trapezoidal pattern connection scheme and displays.</a:t>
            </a:r>
          </a:p>
        </p:txBody>
      </p:sp>
      <p:pic>
        <p:nvPicPr>
          <p:cNvPr id="523267" name="fg02_02300.jpg" descr="fg02_02300"/>
          <p:cNvPicPr>
            <a:picLocks noChangeAspect="1" noChangeArrowheads="1"/>
          </p:cNvPicPr>
          <p:nvPr/>
        </p:nvPicPr>
        <p:blipFill>
          <a:blip r:embed="rId3" cstate="print"/>
          <a:srcRect/>
          <a:stretch>
            <a:fillRect/>
          </a:stretch>
        </p:blipFill>
        <p:spPr bwMode="auto">
          <a:xfrm>
            <a:off x="228600" y="1168400"/>
            <a:ext cx="8456613" cy="4519613"/>
          </a:xfrm>
          <a:prstGeom prst="rect">
            <a:avLst/>
          </a:prstGeom>
          <a:noFill/>
          <a:ln w="9525">
            <a:noFill/>
            <a:miter lim="800000"/>
            <a:headEnd/>
            <a:tailEnd/>
          </a:ln>
          <a:effectLst/>
        </p:spPr>
      </p:pic>
      <p:sp>
        <p:nvSpPr>
          <p:cNvPr id="4" name="TextBox 3"/>
          <p:cNvSpPr txBox="1"/>
          <p:nvPr/>
        </p:nvSpPr>
        <p:spPr>
          <a:xfrm>
            <a:off x="1676400" y="5638800"/>
            <a:ext cx="639919" cy="369332"/>
          </a:xfrm>
          <a:prstGeom prst="rect">
            <a:avLst/>
          </a:prstGeom>
          <a:noFill/>
        </p:spPr>
        <p:txBody>
          <a:bodyPr wrap="none" rtlCol="0">
            <a:spAutoFit/>
          </a:bodyPr>
          <a:lstStyle/>
          <a:p>
            <a:r>
              <a:rPr lang="en-US" dirty="0" smtClean="0"/>
              <a:t>M=0</a:t>
            </a:r>
            <a:endParaRPr lang="en-US" dirty="0"/>
          </a:p>
        </p:txBody>
      </p:sp>
      <p:sp>
        <p:nvSpPr>
          <p:cNvPr id="5" name="TextBox 4"/>
          <p:cNvSpPr txBox="1"/>
          <p:nvPr/>
        </p:nvSpPr>
        <p:spPr>
          <a:xfrm>
            <a:off x="3581400" y="5638800"/>
            <a:ext cx="1531188" cy="369332"/>
          </a:xfrm>
          <a:prstGeom prst="rect">
            <a:avLst/>
          </a:prstGeom>
          <a:noFill/>
        </p:spPr>
        <p:txBody>
          <a:bodyPr wrap="none" rtlCol="0">
            <a:spAutoFit/>
          </a:bodyPr>
          <a:lstStyle/>
          <a:p>
            <a:r>
              <a:rPr lang="en-US" dirty="0" smtClean="0"/>
              <a:t>Poor linearity</a:t>
            </a:r>
            <a:endParaRPr lang="en-US" dirty="0"/>
          </a:p>
        </p:txBody>
      </p:sp>
      <p:sp>
        <p:nvSpPr>
          <p:cNvPr id="6" name="TextBox 5"/>
          <p:cNvSpPr txBox="1"/>
          <p:nvPr/>
        </p:nvSpPr>
        <p:spPr>
          <a:xfrm>
            <a:off x="5867400" y="5638800"/>
            <a:ext cx="1646605" cy="369332"/>
          </a:xfrm>
          <a:prstGeom prst="rect">
            <a:avLst/>
          </a:prstGeom>
          <a:noFill/>
        </p:spPr>
        <p:txBody>
          <a:bodyPr wrap="none" rtlCol="0">
            <a:spAutoFit/>
          </a:bodyPr>
          <a:lstStyle/>
          <a:p>
            <a:r>
              <a:rPr lang="en-US" dirty="0" smtClean="0"/>
              <a:t>Low excitation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a:xfrm>
            <a:off x="304800" y="762000"/>
            <a:ext cx="8305800" cy="331787"/>
          </a:xfrm>
        </p:spPr>
        <p:txBody>
          <a:bodyPr>
            <a:normAutofit/>
          </a:bodyPr>
          <a:lstStyle/>
          <a:p>
            <a:pPr algn="l"/>
            <a:r>
              <a:rPr lang="en-US" sz="1600" b="1" dirty="0"/>
              <a:t>Figure 2-24</a:t>
            </a:r>
            <a:r>
              <a:rPr lang="en-US" sz="1600" dirty="0"/>
              <a:t>   Spectrum analysis of AM waveforms.</a:t>
            </a:r>
          </a:p>
        </p:txBody>
      </p:sp>
      <p:pic>
        <p:nvPicPr>
          <p:cNvPr id="525315" name="fg02_02400.jpg" descr="fg02_02400"/>
          <p:cNvPicPr>
            <a:picLocks noChangeAspect="1" noChangeArrowheads="1"/>
          </p:cNvPicPr>
          <p:nvPr/>
        </p:nvPicPr>
        <p:blipFill>
          <a:blip r:embed="rId3" cstate="print"/>
          <a:srcRect/>
          <a:stretch>
            <a:fillRect/>
          </a:stretch>
        </p:blipFill>
        <p:spPr bwMode="auto">
          <a:xfrm>
            <a:off x="1447800" y="1295400"/>
            <a:ext cx="61468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381000" y="277813"/>
            <a:ext cx="8305800" cy="331787"/>
          </a:xfrm>
        </p:spPr>
        <p:txBody>
          <a:bodyPr/>
          <a:lstStyle/>
          <a:p>
            <a:pPr algn="l"/>
            <a:r>
              <a:rPr lang="en-US" sz="1200" b="1"/>
              <a:t>Figure 2-25   </a:t>
            </a:r>
            <a:r>
              <a:rPr lang="en-US" sz="1200"/>
              <a:t>Spectrum analyzer and typical display. (Courtesy of Tektronix, Inc.)</a:t>
            </a:r>
          </a:p>
        </p:txBody>
      </p:sp>
      <p:pic>
        <p:nvPicPr>
          <p:cNvPr id="529412" name="Picture 4" descr="fg02_0250a"/>
          <p:cNvPicPr>
            <a:picLocks noChangeAspect="1" noChangeArrowheads="1"/>
          </p:cNvPicPr>
          <p:nvPr/>
        </p:nvPicPr>
        <p:blipFill>
          <a:blip r:embed="rId3" cstate="print"/>
          <a:srcRect/>
          <a:stretch>
            <a:fillRect/>
          </a:stretch>
        </p:blipFill>
        <p:spPr bwMode="auto">
          <a:xfrm>
            <a:off x="341313" y="1973263"/>
            <a:ext cx="8461375" cy="2911475"/>
          </a:xfrm>
          <a:prstGeom prst="rect">
            <a:avLst/>
          </a:prstGeom>
          <a:noFill/>
        </p:spPr>
      </p:pic>
      <p:pic>
        <p:nvPicPr>
          <p:cNvPr id="529413" name="Picture 5" descr="fg02_0250a"/>
          <p:cNvPicPr>
            <a:picLocks noChangeAspect="1" noChangeArrowheads="1"/>
          </p:cNvPicPr>
          <p:nvPr/>
        </p:nvPicPr>
        <p:blipFill>
          <a:blip r:embed="rId3" cstate="print"/>
          <a:srcRect/>
          <a:stretch>
            <a:fillRect/>
          </a:stretch>
        </p:blipFill>
        <p:spPr bwMode="auto">
          <a:xfrm>
            <a:off x="341313" y="1973263"/>
            <a:ext cx="8461375" cy="29114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381000" y="277813"/>
            <a:ext cx="8305800" cy="331787"/>
          </a:xfrm>
        </p:spPr>
        <p:txBody>
          <a:bodyPr/>
          <a:lstStyle/>
          <a:p>
            <a:pPr algn="l"/>
            <a:r>
              <a:rPr lang="en-US" sz="1200" b="1"/>
              <a:t>Figure 2-25 (continued)   </a:t>
            </a:r>
            <a:r>
              <a:rPr lang="en-US" sz="1200"/>
              <a:t>Spectrum analyzer and typical display. (Courtesy of Tektronix, Inc.)</a:t>
            </a:r>
          </a:p>
        </p:txBody>
      </p:sp>
      <p:pic>
        <p:nvPicPr>
          <p:cNvPr id="558083" name="fg02_0250b.jpg" descr="fg02_0250b"/>
          <p:cNvPicPr>
            <a:picLocks noChangeAspect="1" noChangeArrowheads="1"/>
          </p:cNvPicPr>
          <p:nvPr/>
        </p:nvPicPr>
        <p:blipFill>
          <a:blip r:embed="rId3" cstate="print"/>
          <a:srcRect/>
          <a:stretch>
            <a:fillRect/>
          </a:stretch>
        </p:blipFill>
        <p:spPr bwMode="auto">
          <a:xfrm>
            <a:off x="1350963" y="914400"/>
            <a:ext cx="636587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381000" y="277813"/>
            <a:ext cx="8305800" cy="331787"/>
          </a:xfrm>
        </p:spPr>
        <p:txBody>
          <a:bodyPr/>
          <a:lstStyle/>
          <a:p>
            <a:pPr algn="l"/>
            <a:r>
              <a:rPr lang="en-US" sz="1200" b="1"/>
              <a:t>Figure 2-26</a:t>
            </a:r>
            <a:r>
              <a:rPr lang="en-US" sz="1200"/>
              <a:t>   Relative harmonic distortion.</a:t>
            </a:r>
          </a:p>
        </p:txBody>
      </p:sp>
      <p:pic>
        <p:nvPicPr>
          <p:cNvPr id="531459" name="fg02_02600.jpg" descr="fg02_02600"/>
          <p:cNvPicPr>
            <a:picLocks noChangeAspect="1" noChangeArrowheads="1"/>
          </p:cNvPicPr>
          <p:nvPr/>
        </p:nvPicPr>
        <p:blipFill>
          <a:blip r:embed="rId3" cstate="print"/>
          <a:srcRect/>
          <a:stretch>
            <a:fillRect/>
          </a:stretch>
        </p:blipFill>
        <p:spPr bwMode="auto">
          <a:xfrm>
            <a:off x="1168400" y="914400"/>
            <a:ext cx="6731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2-8 Troubleshooting</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p:cNvSpPr>
            <a:spLocks noGrp="1" noChangeArrowheads="1"/>
          </p:cNvSpPr>
          <p:nvPr>
            <p:ph type="title"/>
          </p:nvPr>
        </p:nvSpPr>
        <p:spPr>
          <a:xfrm>
            <a:off x="381000" y="277813"/>
            <a:ext cx="8305800" cy="331787"/>
          </a:xfrm>
        </p:spPr>
        <p:txBody>
          <a:bodyPr/>
          <a:lstStyle/>
          <a:p>
            <a:pPr algn="l"/>
            <a:r>
              <a:rPr lang="en-US" sz="1200" b="1"/>
              <a:t>Figure 2-27</a:t>
            </a:r>
            <a:r>
              <a:rPr lang="en-US" sz="1200"/>
              <a:t>   Comparing input and output signals.</a:t>
            </a:r>
          </a:p>
        </p:txBody>
      </p:sp>
      <p:pic>
        <p:nvPicPr>
          <p:cNvPr id="533507" name="fg02_02700.jpg" descr="fg02_02700"/>
          <p:cNvPicPr>
            <a:picLocks noChangeAspect="1" noChangeArrowheads="1"/>
          </p:cNvPicPr>
          <p:nvPr/>
        </p:nvPicPr>
        <p:blipFill>
          <a:blip r:embed="rId3" cstate="print"/>
          <a:srcRect/>
          <a:stretch>
            <a:fillRect/>
          </a:stretch>
        </p:blipFill>
        <p:spPr bwMode="auto">
          <a:xfrm>
            <a:off x="228600" y="1373188"/>
            <a:ext cx="8456613" cy="4110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2-2 Amplitude Modulation Fundamentals</a:t>
            </a:r>
            <a:endParaRPr lang="en-US" dirty="0"/>
          </a:p>
        </p:txBody>
      </p:sp>
      <p:sp>
        <p:nvSpPr>
          <p:cNvPr id="3" name="Content Placeholder 2"/>
          <p:cNvSpPr>
            <a:spLocks noGrp="1"/>
          </p:cNvSpPr>
          <p:nvPr>
            <p:ph idx="1"/>
          </p:nvPr>
        </p:nvSpPr>
        <p:spPr/>
        <p:txBody>
          <a:bodyPr/>
          <a:lstStyle/>
          <a:p>
            <a:r>
              <a:rPr lang="en-US" dirty="0" smtClean="0"/>
              <a:t>To transmit we must combine our intelligence signal with a carrier signal</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381000" y="277813"/>
            <a:ext cx="8305800" cy="331787"/>
          </a:xfrm>
        </p:spPr>
        <p:txBody>
          <a:bodyPr/>
          <a:lstStyle/>
          <a:p>
            <a:pPr algn="l"/>
            <a:r>
              <a:rPr lang="en-US" sz="1200" b="1"/>
              <a:t>Figure 2-28</a:t>
            </a:r>
            <a:r>
              <a:rPr lang="en-US" sz="1200"/>
              <a:t>   Self-bias circuit.</a:t>
            </a:r>
          </a:p>
        </p:txBody>
      </p:sp>
      <p:pic>
        <p:nvPicPr>
          <p:cNvPr id="535555" name="fg02_02800.jpg" descr="fg02_02800"/>
          <p:cNvPicPr>
            <a:picLocks noChangeAspect="1" noChangeArrowheads="1"/>
          </p:cNvPicPr>
          <p:nvPr/>
        </p:nvPicPr>
        <p:blipFill>
          <a:blip r:embed="rId3" cstate="print"/>
          <a:srcRect/>
          <a:stretch>
            <a:fillRect/>
          </a:stretch>
        </p:blipFill>
        <p:spPr bwMode="auto">
          <a:xfrm>
            <a:off x="228600" y="1663700"/>
            <a:ext cx="8456613" cy="3529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381000" y="277813"/>
            <a:ext cx="8305800" cy="331787"/>
          </a:xfrm>
        </p:spPr>
        <p:txBody>
          <a:bodyPr/>
          <a:lstStyle/>
          <a:p>
            <a:pPr algn="l"/>
            <a:r>
              <a:rPr lang="en-US" sz="1200" b="1"/>
              <a:t>Figure 2-29</a:t>
            </a:r>
            <a:r>
              <a:rPr lang="en-US" sz="1200"/>
              <a:t>   Voltage at Q</a:t>
            </a:r>
            <a:r>
              <a:rPr lang="en-US" sz="1200" baseline="-25000"/>
              <a:t>1</a:t>
            </a:r>
            <a:r>
              <a:rPr lang="en-US" sz="1200"/>
              <a:t> base.</a:t>
            </a:r>
          </a:p>
        </p:txBody>
      </p:sp>
      <p:pic>
        <p:nvPicPr>
          <p:cNvPr id="537603" name="fg02_02900.jpg" descr="fg02_02900"/>
          <p:cNvPicPr>
            <a:picLocks noChangeAspect="1" noChangeArrowheads="1"/>
          </p:cNvPicPr>
          <p:nvPr/>
        </p:nvPicPr>
        <p:blipFill>
          <a:blip r:embed="rId3" cstate="print"/>
          <a:srcRect/>
          <a:stretch>
            <a:fillRect/>
          </a:stretch>
        </p:blipFill>
        <p:spPr bwMode="auto">
          <a:xfrm>
            <a:off x="228600" y="1887538"/>
            <a:ext cx="8456613" cy="3082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type="title"/>
          </p:nvPr>
        </p:nvSpPr>
        <p:spPr>
          <a:xfrm>
            <a:off x="381000" y="277813"/>
            <a:ext cx="8305800" cy="331787"/>
          </a:xfrm>
        </p:spPr>
        <p:txBody>
          <a:bodyPr/>
          <a:lstStyle/>
          <a:p>
            <a:pPr algn="l"/>
            <a:r>
              <a:rPr lang="en-US" sz="1200" b="1"/>
              <a:t>Figure 2-30</a:t>
            </a:r>
            <a:r>
              <a:rPr lang="en-US" sz="1200"/>
              <a:t>   Output components.</a:t>
            </a:r>
          </a:p>
        </p:txBody>
      </p:sp>
      <p:pic>
        <p:nvPicPr>
          <p:cNvPr id="539651" name="fg02_03000.jpg" descr="fg02_03000"/>
          <p:cNvPicPr>
            <a:picLocks noChangeAspect="1" noChangeArrowheads="1"/>
          </p:cNvPicPr>
          <p:nvPr/>
        </p:nvPicPr>
        <p:blipFill>
          <a:blip r:embed="rId3" cstate="print"/>
          <a:srcRect/>
          <a:stretch>
            <a:fillRect/>
          </a:stretch>
        </p:blipFill>
        <p:spPr bwMode="auto">
          <a:xfrm>
            <a:off x="228600" y="1611313"/>
            <a:ext cx="8456613" cy="3633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title"/>
          </p:nvPr>
        </p:nvSpPr>
        <p:spPr>
          <a:xfrm>
            <a:off x="381000" y="277813"/>
            <a:ext cx="8305800" cy="331787"/>
          </a:xfrm>
        </p:spPr>
        <p:txBody>
          <a:bodyPr/>
          <a:lstStyle/>
          <a:p>
            <a:pPr algn="l"/>
            <a:r>
              <a:rPr lang="en-US" sz="1200" b="1"/>
              <a:t>Figure 2-31</a:t>
            </a:r>
            <a:r>
              <a:rPr lang="en-US" sz="1200"/>
              <a:t>   Determining a transmitter s output frequency.</a:t>
            </a:r>
          </a:p>
        </p:txBody>
      </p:sp>
      <p:pic>
        <p:nvPicPr>
          <p:cNvPr id="541699" name="fg02_03100.jpg" descr="fg02_03100"/>
          <p:cNvPicPr>
            <a:picLocks noChangeAspect="1" noChangeArrowheads="1"/>
          </p:cNvPicPr>
          <p:nvPr/>
        </p:nvPicPr>
        <p:blipFill>
          <a:blip r:embed="rId3" cstate="print"/>
          <a:srcRect/>
          <a:stretch>
            <a:fillRect/>
          </a:stretch>
        </p:blipFill>
        <p:spPr bwMode="auto">
          <a:xfrm>
            <a:off x="228600" y="2217738"/>
            <a:ext cx="8456613" cy="2420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381000" y="277813"/>
            <a:ext cx="8305800" cy="331787"/>
          </a:xfrm>
        </p:spPr>
        <p:txBody>
          <a:bodyPr/>
          <a:lstStyle/>
          <a:p>
            <a:pPr algn="l"/>
            <a:r>
              <a:rPr lang="en-US" sz="1200" b="1"/>
              <a:t>Figure 2-32</a:t>
            </a:r>
            <a:r>
              <a:rPr lang="en-US" sz="1200"/>
              <a:t>   Checking the output power of an AM transmitter.</a:t>
            </a:r>
          </a:p>
        </p:txBody>
      </p:sp>
      <p:pic>
        <p:nvPicPr>
          <p:cNvPr id="543747" name="fg02_03200.jpg" descr="fg02_03200"/>
          <p:cNvPicPr>
            <a:picLocks noChangeAspect="1" noChangeArrowheads="1"/>
          </p:cNvPicPr>
          <p:nvPr/>
        </p:nvPicPr>
        <p:blipFill>
          <a:blip r:embed="rId3" cstate="print"/>
          <a:srcRect/>
          <a:stretch>
            <a:fillRect/>
          </a:stretch>
        </p:blipFill>
        <p:spPr bwMode="auto">
          <a:xfrm>
            <a:off x="228600" y="2216150"/>
            <a:ext cx="8456613" cy="2424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2-9 Troubleshooting w/ </a:t>
            </a:r>
            <a:r>
              <a:rPr lang="en-US" dirty="0" err="1" smtClean="0"/>
              <a:t>Multisim</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type="title"/>
          </p:nvPr>
        </p:nvSpPr>
        <p:spPr>
          <a:xfrm>
            <a:off x="381000" y="277813"/>
            <a:ext cx="8305800" cy="331787"/>
          </a:xfrm>
        </p:spPr>
        <p:txBody>
          <a:bodyPr/>
          <a:lstStyle/>
          <a:p>
            <a:pPr algn="l"/>
            <a:r>
              <a:rPr lang="en-US" sz="1200" b="1"/>
              <a:t>Figure 2-33</a:t>
            </a:r>
            <a:r>
              <a:rPr lang="en-US" sz="1200"/>
              <a:t>   The Multisim component view for the simple transistor amplitude modulator circuit.</a:t>
            </a:r>
          </a:p>
        </p:txBody>
      </p:sp>
      <p:pic>
        <p:nvPicPr>
          <p:cNvPr id="545795" name="fg02_03300.jpg" descr="fg02_03300"/>
          <p:cNvPicPr>
            <a:picLocks noChangeAspect="1" noChangeArrowheads="1"/>
          </p:cNvPicPr>
          <p:nvPr/>
        </p:nvPicPr>
        <p:blipFill>
          <a:blip r:embed="rId3" cstate="print"/>
          <a:srcRect/>
          <a:stretch>
            <a:fillRect/>
          </a:stretch>
        </p:blipFill>
        <p:spPr bwMode="auto">
          <a:xfrm>
            <a:off x="1654175" y="914400"/>
            <a:ext cx="575945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381000" y="277813"/>
            <a:ext cx="8305800" cy="331787"/>
          </a:xfrm>
        </p:spPr>
        <p:txBody>
          <a:bodyPr/>
          <a:lstStyle/>
          <a:p>
            <a:pPr algn="l"/>
            <a:r>
              <a:rPr lang="en-US" sz="1200" b="1"/>
              <a:t>Figure 2-34</a:t>
            </a:r>
            <a:r>
              <a:rPr lang="en-US" sz="1200"/>
              <a:t>   The Multisim oscilloscope control panel.</a:t>
            </a:r>
          </a:p>
        </p:txBody>
      </p:sp>
      <p:pic>
        <p:nvPicPr>
          <p:cNvPr id="547843" name="fg02_03400.jpg" descr="fg02_03400"/>
          <p:cNvPicPr>
            <a:picLocks noChangeAspect="1" noChangeArrowheads="1"/>
          </p:cNvPicPr>
          <p:nvPr/>
        </p:nvPicPr>
        <p:blipFill>
          <a:blip r:embed="rId3" cstate="print"/>
          <a:srcRect/>
          <a:stretch>
            <a:fillRect/>
          </a:stretch>
        </p:blipFill>
        <p:spPr bwMode="auto">
          <a:xfrm>
            <a:off x="1617663" y="914400"/>
            <a:ext cx="583247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381000" y="277813"/>
            <a:ext cx="8305800" cy="331787"/>
          </a:xfrm>
        </p:spPr>
        <p:txBody>
          <a:bodyPr/>
          <a:lstStyle/>
          <a:p>
            <a:pPr algn="l"/>
            <a:r>
              <a:rPr lang="en-US" sz="1200" b="1"/>
              <a:t>Figure 2-35</a:t>
            </a:r>
            <a:r>
              <a:rPr lang="en-US" sz="1200"/>
              <a:t>   The Sources icon in Electronics Workbench</a:t>
            </a:r>
            <a:r>
              <a:rPr lang="en-US" sz="1200" baseline="30000"/>
              <a:t>TM </a:t>
            </a:r>
            <a:r>
              <a:rPr lang="en-US" sz="1200"/>
              <a:t>Multisim.</a:t>
            </a:r>
          </a:p>
        </p:txBody>
      </p:sp>
      <p:pic>
        <p:nvPicPr>
          <p:cNvPr id="549891" name="fg02_03500.jpg" descr="fg02_03500"/>
          <p:cNvPicPr>
            <a:picLocks noChangeAspect="1" noChangeArrowheads="1"/>
          </p:cNvPicPr>
          <p:nvPr/>
        </p:nvPicPr>
        <p:blipFill>
          <a:blip r:embed="rId3" cstate="print"/>
          <a:srcRect/>
          <a:stretch>
            <a:fillRect/>
          </a:stretch>
        </p:blipFill>
        <p:spPr bwMode="auto">
          <a:xfrm>
            <a:off x="2273300" y="914400"/>
            <a:ext cx="4519613"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a:xfrm>
            <a:off x="381000" y="277813"/>
            <a:ext cx="8305800" cy="331787"/>
          </a:xfrm>
        </p:spPr>
        <p:txBody>
          <a:bodyPr/>
          <a:lstStyle/>
          <a:p>
            <a:pPr algn="l"/>
            <a:r>
              <a:rPr lang="en-US" sz="1200" b="1"/>
              <a:t>Figure 2-36</a:t>
            </a:r>
            <a:r>
              <a:rPr lang="en-US" sz="1200"/>
              <a:t>   A partial list of the sources provided by Multisim and the location of the AM Sources icon.</a:t>
            </a:r>
          </a:p>
        </p:txBody>
      </p:sp>
      <p:pic>
        <p:nvPicPr>
          <p:cNvPr id="551939" name="fg02_03600.jpg" descr="fg02_03600"/>
          <p:cNvPicPr>
            <a:picLocks noChangeAspect="1" noChangeArrowheads="1"/>
          </p:cNvPicPr>
          <p:nvPr/>
        </p:nvPicPr>
        <p:blipFill>
          <a:blip r:embed="rId3" cstate="print"/>
          <a:srcRect/>
          <a:stretch>
            <a:fillRect/>
          </a:stretch>
        </p:blipFill>
        <p:spPr bwMode="auto">
          <a:xfrm>
            <a:off x="2438400" y="914400"/>
            <a:ext cx="419100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381000" y="277813"/>
            <a:ext cx="8305800" cy="331787"/>
          </a:xfrm>
        </p:spPr>
        <p:txBody>
          <a:bodyPr>
            <a:normAutofit/>
          </a:bodyPr>
          <a:lstStyle/>
          <a:p>
            <a:pPr algn="l"/>
            <a:r>
              <a:rPr lang="en-US" sz="1800" b="1" dirty="0"/>
              <a:t>Figure 2-1</a:t>
            </a:r>
            <a:r>
              <a:rPr lang="en-US" sz="1800" dirty="0"/>
              <a:t>   Linear addition of two sine waves.</a:t>
            </a:r>
          </a:p>
        </p:txBody>
      </p:sp>
      <p:pic>
        <p:nvPicPr>
          <p:cNvPr id="474115" name="fg02_00100.jpg" descr="fg02_00100"/>
          <p:cNvPicPr>
            <a:picLocks noChangeAspect="1" noChangeArrowheads="1"/>
          </p:cNvPicPr>
          <p:nvPr/>
        </p:nvPicPr>
        <p:blipFill>
          <a:blip r:embed="rId3" cstate="print"/>
          <a:srcRect/>
          <a:stretch>
            <a:fillRect/>
          </a:stretch>
        </p:blipFill>
        <p:spPr bwMode="auto">
          <a:xfrm>
            <a:off x="709613" y="914400"/>
            <a:ext cx="7648575"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381000" y="277813"/>
            <a:ext cx="8305800" cy="331787"/>
          </a:xfrm>
        </p:spPr>
        <p:txBody>
          <a:bodyPr/>
          <a:lstStyle/>
          <a:p>
            <a:pPr algn="l"/>
            <a:r>
              <a:rPr lang="en-US" sz="1200" b="1"/>
              <a:t>Figure 2-37</a:t>
            </a:r>
            <a:r>
              <a:rPr lang="en-US" sz="1200"/>
              <a:t>   The AM Source and the menu for setting its parameters.</a:t>
            </a:r>
          </a:p>
        </p:txBody>
      </p:sp>
      <p:pic>
        <p:nvPicPr>
          <p:cNvPr id="553987" name="fg02_03700.jpg" descr="fg02_03700"/>
          <p:cNvPicPr>
            <a:picLocks noChangeAspect="1" noChangeArrowheads="1"/>
          </p:cNvPicPr>
          <p:nvPr/>
        </p:nvPicPr>
        <p:blipFill>
          <a:blip r:embed="rId3" cstate="print"/>
          <a:srcRect/>
          <a:stretch>
            <a:fillRect/>
          </a:stretch>
        </p:blipFill>
        <p:spPr bwMode="auto">
          <a:xfrm>
            <a:off x="1628775" y="914400"/>
            <a:ext cx="5810250"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4" name="Rectangle 2"/>
          <p:cNvSpPr>
            <a:spLocks noGrp="1" noChangeArrowheads="1"/>
          </p:cNvSpPr>
          <p:nvPr>
            <p:ph type="title"/>
          </p:nvPr>
        </p:nvSpPr>
        <p:spPr>
          <a:xfrm>
            <a:off x="381000" y="277813"/>
            <a:ext cx="8305800" cy="331787"/>
          </a:xfrm>
        </p:spPr>
        <p:txBody>
          <a:bodyPr/>
          <a:lstStyle/>
          <a:p>
            <a:pPr algn="l"/>
            <a:r>
              <a:rPr lang="en-US" sz="1200" b="1"/>
              <a:t>Figure 2-38</a:t>
            </a:r>
            <a:r>
              <a:rPr lang="en-US" sz="1200"/>
              <a:t>   The output of the AM Source. </a:t>
            </a:r>
          </a:p>
        </p:txBody>
      </p:sp>
      <p:pic>
        <p:nvPicPr>
          <p:cNvPr id="556035" name="fg02_03800.jpg" descr="fg02_03800"/>
          <p:cNvPicPr>
            <a:picLocks noChangeAspect="1" noChangeArrowheads="1"/>
          </p:cNvPicPr>
          <p:nvPr/>
        </p:nvPicPr>
        <p:blipFill>
          <a:blip r:embed="rId3" cstate="print"/>
          <a:srcRect/>
          <a:stretch>
            <a:fillRect/>
          </a:stretch>
        </p:blipFill>
        <p:spPr bwMode="auto">
          <a:xfrm>
            <a:off x="1944688" y="914400"/>
            <a:ext cx="5176837"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304800" y="838200"/>
            <a:ext cx="8305800" cy="331787"/>
          </a:xfrm>
        </p:spPr>
        <p:txBody>
          <a:bodyPr>
            <a:normAutofit/>
          </a:bodyPr>
          <a:lstStyle/>
          <a:p>
            <a:pPr algn="l"/>
            <a:r>
              <a:rPr lang="en-US" sz="1800" b="1" dirty="0"/>
              <a:t>Figure 2-2</a:t>
            </a:r>
            <a:r>
              <a:rPr lang="en-US" sz="1800" dirty="0"/>
              <a:t>   Nonlinear mixing.</a:t>
            </a:r>
          </a:p>
        </p:txBody>
      </p:sp>
      <p:pic>
        <p:nvPicPr>
          <p:cNvPr id="476163" name="fg02_00200.jpg" descr="fg02_00200"/>
          <p:cNvPicPr>
            <a:picLocks noChangeAspect="1" noChangeArrowheads="1"/>
          </p:cNvPicPr>
          <p:nvPr/>
        </p:nvPicPr>
        <p:blipFill>
          <a:blip r:embed="rId3" cstate="print"/>
          <a:srcRect/>
          <a:stretch>
            <a:fillRect/>
          </a:stretch>
        </p:blipFill>
        <p:spPr bwMode="auto">
          <a:xfrm>
            <a:off x="228600" y="1143000"/>
            <a:ext cx="8456613" cy="2778125"/>
          </a:xfrm>
          <a:prstGeom prst="rect">
            <a:avLst/>
          </a:prstGeom>
          <a:noFill/>
          <a:ln w="9525">
            <a:noFill/>
            <a:miter lim="800000"/>
            <a:headEnd/>
            <a:tailEnd/>
          </a:ln>
          <a:effectLst/>
        </p:spPr>
      </p:pic>
      <p:sp>
        <p:nvSpPr>
          <p:cNvPr id="4" name="TextBox 3"/>
          <p:cNvSpPr txBox="1"/>
          <p:nvPr/>
        </p:nvSpPr>
        <p:spPr>
          <a:xfrm>
            <a:off x="457200" y="4114800"/>
            <a:ext cx="3657600" cy="2308324"/>
          </a:xfrm>
          <a:prstGeom prst="rect">
            <a:avLst/>
          </a:prstGeom>
          <a:noFill/>
        </p:spPr>
        <p:txBody>
          <a:bodyPr wrap="square" rtlCol="0">
            <a:spAutoFit/>
          </a:bodyPr>
          <a:lstStyle/>
          <a:p>
            <a:r>
              <a:rPr lang="en-US" dirty="0" smtClean="0"/>
              <a:t>Nonlinear Signal Combination:</a:t>
            </a:r>
          </a:p>
          <a:p>
            <a:pPr marL="342900" indent="-342900">
              <a:buAutoNum type="arabicPeriod"/>
            </a:pPr>
            <a:r>
              <a:rPr lang="en-US" dirty="0" smtClean="0"/>
              <a:t>DC level</a:t>
            </a:r>
          </a:p>
          <a:p>
            <a:pPr marL="342900" indent="-342900">
              <a:buAutoNum type="arabicPeriod"/>
            </a:pPr>
            <a:r>
              <a:rPr lang="en-US" dirty="0" smtClean="0"/>
              <a:t>Components at 2 original frequencies</a:t>
            </a:r>
          </a:p>
          <a:p>
            <a:pPr marL="342900" indent="-342900">
              <a:buAutoNum type="arabicPeriod"/>
            </a:pPr>
            <a:r>
              <a:rPr lang="en-US" dirty="0" smtClean="0"/>
              <a:t>Sum and Difference of Original frequencies</a:t>
            </a:r>
          </a:p>
          <a:p>
            <a:pPr marL="342900" indent="-342900">
              <a:buAutoNum type="arabicPeriod"/>
            </a:pPr>
            <a:r>
              <a:rPr lang="en-US" dirty="0" smtClean="0"/>
              <a:t>Harmonics of Original Frequencies</a:t>
            </a:r>
            <a:endParaRPr lang="en-US" dirty="0"/>
          </a:p>
        </p:txBody>
      </p:sp>
      <p:sp>
        <p:nvSpPr>
          <p:cNvPr id="5" name="TextBox 4"/>
          <p:cNvSpPr txBox="1"/>
          <p:nvPr/>
        </p:nvSpPr>
        <p:spPr>
          <a:xfrm>
            <a:off x="4419600" y="4191000"/>
            <a:ext cx="4267200" cy="1200329"/>
          </a:xfrm>
          <a:prstGeom prst="rect">
            <a:avLst/>
          </a:prstGeom>
          <a:noFill/>
        </p:spPr>
        <p:txBody>
          <a:bodyPr wrap="square" rtlCol="0">
            <a:spAutoFit/>
          </a:bodyPr>
          <a:lstStyle/>
          <a:p>
            <a:r>
              <a:rPr lang="en-US" dirty="0" smtClean="0"/>
              <a:t>We only want the parts in the middle:</a:t>
            </a:r>
          </a:p>
          <a:p>
            <a:pPr marL="342900" indent="-342900">
              <a:buAutoNum type="arabicPeriod"/>
            </a:pPr>
            <a:r>
              <a:rPr lang="en-US" dirty="0" smtClean="0"/>
              <a:t>lower-side frequency</a:t>
            </a:r>
          </a:p>
          <a:p>
            <a:pPr marL="342900" indent="-342900">
              <a:buAutoNum type="arabicPeriod"/>
            </a:pPr>
            <a:r>
              <a:rPr lang="en-US" dirty="0" smtClean="0"/>
              <a:t>Carrier frequency</a:t>
            </a:r>
          </a:p>
          <a:p>
            <a:pPr marL="342900" indent="-342900">
              <a:buAutoNum type="arabicPeriod"/>
            </a:pPr>
            <a:r>
              <a:rPr lang="en-US" dirty="0" smtClean="0"/>
              <a:t>Upper-side frequency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457200" y="990600"/>
            <a:ext cx="8305800" cy="331787"/>
          </a:xfrm>
        </p:spPr>
        <p:txBody>
          <a:bodyPr>
            <a:noAutofit/>
          </a:bodyPr>
          <a:lstStyle/>
          <a:p>
            <a:pPr algn="l"/>
            <a:r>
              <a:rPr lang="en-US" sz="1600" b="1" dirty="0"/>
              <a:t>Figure 2-3 </a:t>
            </a:r>
            <a:r>
              <a:rPr lang="en-US" sz="1600" dirty="0"/>
              <a:t>  AM waveform under varying intelligence signal (</a:t>
            </a:r>
            <a:r>
              <a:rPr lang="en-US" sz="1600" i="1" dirty="0" err="1"/>
              <a:t>e</a:t>
            </a:r>
            <a:r>
              <a:rPr lang="en-US" sz="1600" i="1" baseline="-25000" dirty="0" err="1"/>
              <a:t>i</a:t>
            </a:r>
            <a:r>
              <a:rPr lang="en-US" sz="1600" dirty="0"/>
              <a:t>) conditions</a:t>
            </a:r>
            <a:r>
              <a:rPr lang="en-US" sz="1600" dirty="0" smtClean="0"/>
              <a:t>. (a) is the base, (b) is a larger modulation amplitude, and (c) is a smaller amplitude and higher frequency of modulation</a:t>
            </a:r>
            <a:endParaRPr lang="en-US" sz="1600" dirty="0"/>
          </a:p>
        </p:txBody>
      </p:sp>
      <p:pic>
        <p:nvPicPr>
          <p:cNvPr id="478211" name="fg02_00300.jpg" descr="fg02_00300"/>
          <p:cNvPicPr>
            <a:picLocks noChangeAspect="1" noChangeArrowheads="1"/>
          </p:cNvPicPr>
          <p:nvPr/>
        </p:nvPicPr>
        <p:blipFill>
          <a:blip r:embed="rId4" cstate="print"/>
          <a:srcRect/>
          <a:stretch>
            <a:fillRect/>
          </a:stretch>
        </p:blipFill>
        <p:spPr bwMode="auto">
          <a:xfrm>
            <a:off x="1676400" y="1600200"/>
            <a:ext cx="5715000" cy="3957445"/>
          </a:xfrm>
          <a:prstGeom prst="rect">
            <a:avLst/>
          </a:prstGeom>
          <a:noFill/>
          <a:ln w="9525">
            <a:noFill/>
            <a:miter lim="800000"/>
            <a:headEnd/>
            <a:tailEnd/>
          </a:ln>
          <a:effectLst/>
        </p:spPr>
      </p:pic>
      <p:graphicFrame>
        <p:nvGraphicFramePr>
          <p:cNvPr id="4" name="Object 3"/>
          <p:cNvGraphicFramePr>
            <a:graphicFrameLocks noChangeAspect="1"/>
          </p:cNvGraphicFramePr>
          <p:nvPr/>
        </p:nvGraphicFramePr>
        <p:xfrm>
          <a:off x="2514600" y="5562600"/>
          <a:ext cx="3581400" cy="457200"/>
        </p:xfrm>
        <a:graphic>
          <a:graphicData uri="http://schemas.openxmlformats.org/presentationml/2006/ole">
            <p:oleObj spid="_x0000_s478212" name="Equation" r:id="rId5" imgW="1790640" imgH="2286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a:xfrm>
            <a:off x="381000" y="609600"/>
            <a:ext cx="8305800" cy="331787"/>
          </a:xfrm>
        </p:spPr>
        <p:txBody>
          <a:bodyPr>
            <a:normAutofit/>
          </a:bodyPr>
          <a:lstStyle/>
          <a:p>
            <a:pPr algn="l"/>
            <a:r>
              <a:rPr lang="en-US" sz="1600" b="1" dirty="0"/>
              <a:t>Figure 2-4</a:t>
            </a:r>
            <a:r>
              <a:rPr lang="en-US" sz="1600" dirty="0"/>
              <a:t>   Carrier and side-frequency components result in AM waveform.</a:t>
            </a:r>
          </a:p>
        </p:txBody>
      </p:sp>
      <p:pic>
        <p:nvPicPr>
          <p:cNvPr id="480259" name="fg02_00400.jpg" descr="fg02_00400"/>
          <p:cNvPicPr>
            <a:picLocks noChangeAspect="1" noChangeArrowheads="1"/>
          </p:cNvPicPr>
          <p:nvPr/>
        </p:nvPicPr>
        <p:blipFill>
          <a:blip r:embed="rId3" cstate="print"/>
          <a:srcRect/>
          <a:stretch>
            <a:fillRect/>
          </a:stretch>
        </p:blipFill>
        <p:spPr bwMode="auto">
          <a:xfrm>
            <a:off x="2055813" y="914400"/>
            <a:ext cx="4954587" cy="48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81000" y="762000"/>
            <a:ext cx="8305800" cy="331787"/>
          </a:xfrm>
        </p:spPr>
        <p:txBody>
          <a:bodyPr>
            <a:normAutofit/>
          </a:bodyPr>
          <a:lstStyle/>
          <a:p>
            <a:pPr algn="l"/>
            <a:r>
              <a:rPr lang="en-US" sz="1600" b="1" dirty="0"/>
              <a:t>Figure 2-5</a:t>
            </a:r>
            <a:r>
              <a:rPr lang="en-US" sz="1600" dirty="0"/>
              <a:t>   Modulation by a band of intelligence frequencies.</a:t>
            </a:r>
          </a:p>
        </p:txBody>
      </p:sp>
      <p:pic>
        <p:nvPicPr>
          <p:cNvPr id="482307" name="fg02_00500.jpg" descr="fg02_00500"/>
          <p:cNvPicPr>
            <a:picLocks noChangeAspect="1" noChangeArrowheads="1"/>
          </p:cNvPicPr>
          <p:nvPr/>
        </p:nvPicPr>
        <p:blipFill>
          <a:blip r:embed="rId3" cstate="print"/>
          <a:srcRect/>
          <a:stretch>
            <a:fillRect/>
          </a:stretch>
        </p:blipFill>
        <p:spPr bwMode="auto">
          <a:xfrm>
            <a:off x="228600" y="1219200"/>
            <a:ext cx="8456613" cy="3290887"/>
          </a:xfrm>
          <a:prstGeom prst="rect">
            <a:avLst/>
          </a:prstGeom>
          <a:noFill/>
          <a:ln w="9525">
            <a:noFill/>
            <a:miter lim="800000"/>
            <a:headEnd/>
            <a:tailEnd/>
          </a:ln>
          <a:effectLst/>
        </p:spPr>
      </p:pic>
      <p:sp>
        <p:nvSpPr>
          <p:cNvPr id="4" name="TextBox 3"/>
          <p:cNvSpPr txBox="1"/>
          <p:nvPr/>
        </p:nvSpPr>
        <p:spPr>
          <a:xfrm>
            <a:off x="304800" y="4648200"/>
            <a:ext cx="8686800" cy="646331"/>
          </a:xfrm>
          <a:prstGeom prst="rect">
            <a:avLst/>
          </a:prstGeom>
          <a:noFill/>
        </p:spPr>
        <p:txBody>
          <a:bodyPr wrap="square" rtlCol="0">
            <a:spAutoFit/>
          </a:bodyPr>
          <a:lstStyle/>
          <a:p>
            <a:r>
              <a:rPr lang="en-US" dirty="0" smtClean="0"/>
              <a:t>In practice the modulation signal is over a </a:t>
            </a:r>
            <a:r>
              <a:rPr lang="en-US" i="1" dirty="0" smtClean="0"/>
              <a:t>band</a:t>
            </a:r>
            <a:r>
              <a:rPr lang="en-US" dirty="0" smtClean="0"/>
              <a:t> of frequencies, like the human voice, therefore modulation produces </a:t>
            </a:r>
            <a:r>
              <a:rPr lang="en-US" i="1" dirty="0" smtClean="0"/>
              <a:t>sidebands</a:t>
            </a:r>
            <a:r>
              <a:rPr lang="en-US" dirty="0" smtClean="0"/>
              <a:t> instead of side frequencies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284</TotalTime>
  <Words>1207</Words>
  <Application>Microsoft Office PowerPoint</Application>
  <PresentationFormat>On-screen Show (4:3)</PresentationFormat>
  <Paragraphs>147</Paragraphs>
  <Slides>51</Slides>
  <Notes>40</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0" baseType="lpstr">
      <vt:lpstr>Arial</vt:lpstr>
      <vt:lpstr>Times New Roman</vt:lpstr>
      <vt:lpstr>Times</vt:lpstr>
      <vt:lpstr>Wingdings</vt:lpstr>
      <vt:lpstr>ＭＳ Ｐゴシック</vt:lpstr>
      <vt:lpstr>Symbol</vt:lpstr>
      <vt:lpstr>Arial</vt:lpstr>
      <vt:lpstr>Flow</vt:lpstr>
      <vt:lpstr>Microsoft Equation 3.0</vt:lpstr>
      <vt:lpstr>EE 350 / ECE 490 Analog Communication Systems</vt:lpstr>
      <vt:lpstr>Objectives</vt:lpstr>
      <vt:lpstr>2-1 Introduction</vt:lpstr>
      <vt:lpstr>2-2 Amplitude Modulation Fundamentals</vt:lpstr>
      <vt:lpstr>Figure 2-1   Linear addition of two sine waves.</vt:lpstr>
      <vt:lpstr>Figure 2-2   Nonlinear mixing.</vt:lpstr>
      <vt:lpstr>Figure 2-3   AM waveform under varying intelligence signal (ei) conditions. (a) is the base, (b) is a larger modulation amplitude, and (c) is a smaller amplitude and higher frequency of modulation</vt:lpstr>
      <vt:lpstr>Figure 2-4   Carrier and side-frequency components result in AM waveform.</vt:lpstr>
      <vt:lpstr>Figure 2-5   Modulation by a band of intelligence frequencies.</vt:lpstr>
      <vt:lpstr>Figure 2-6   Solution for Example 2-1.</vt:lpstr>
      <vt:lpstr>Figure 2-7   AM representation using vector addition of phasors.</vt:lpstr>
      <vt:lpstr>2-3 Percentage Modulation</vt:lpstr>
      <vt:lpstr>Figure 2-8   Percentage modulation determination.</vt:lpstr>
      <vt:lpstr>Figure 2-9   Overmodulation.</vt:lpstr>
      <vt:lpstr>2-4 AM Analysis</vt:lpstr>
      <vt:lpstr>Modulation to Power relation</vt:lpstr>
      <vt:lpstr>2-5 Circuits for AM Generation</vt:lpstr>
      <vt:lpstr>Figure 2-10   Simple transistor modulator.</vt:lpstr>
      <vt:lpstr>Figure 2-11   Plate-modulated class C amplifier.</vt:lpstr>
      <vt:lpstr>Figure 2-12   (a) High- and (b) low-level modulation.</vt:lpstr>
      <vt:lpstr>Figure 2-13   Collector modulator.</vt:lpstr>
      <vt:lpstr>Figure 2-14   Collector modulator waveforms.</vt:lpstr>
      <vt:lpstr>Figure 2-15   PIN diode modulator.</vt:lpstr>
      <vt:lpstr>Figure 2-16   LIC amplitude modulator and resulting waveforms. (Courtesy of RCA Solid State Division.) </vt:lpstr>
      <vt:lpstr>Figure 2-16 (continued)   LIC amplitude modulator and resulting waveforms. (Courtesy of RCA Solid State Division.) </vt:lpstr>
      <vt:lpstr>Figure 2-17   LIC modulator. Two op amps are used to generate the carrier, and perform modulation</vt:lpstr>
      <vt:lpstr>Figure 2-18   Simple AM transmitter block diagram.</vt:lpstr>
      <vt:lpstr>Figure 2-19   Class D citizen s band transmitter. (Courtesy of Motorola Semiconductor Products Sector.)</vt:lpstr>
      <vt:lpstr>Figure 2-20   Coil description for transmitter shown in Figure 2-19: Conventional transformer coupling is employed between the oscillator and driver stages (L1) and the driver and final stages (L2). To obtain good harmonic suppression, a double-pi matching network consisting of (L3) and (L4) is utilized to couple the output to the antenna. All coils are wound on standard 1/4-in. coil forms with No. 22 AWG wire. Carbonyl J 1/4-  3/8-in.-long cores are used in all coils. Secondaries are overwound on the bottom of the primary winding. The cold end of both windings is the start  (bottom), and both windings are wound in the same direction. L1—Primary: 12 turns (close wound); secondary: 2 turns overwound on bottom of primary winding.  L2 — Primary: 18 turns (close wound); secondary: 2 turns overwound on bottom of primary winding. L3 —7 turns (close wound). L4 —5 turns (close wound).</vt:lpstr>
      <vt:lpstr>Figure 2-21   Citizen s band transmitter block diagram.</vt:lpstr>
      <vt:lpstr>Figure 2-22   Citizen s band transmitter PC board layout and complete assembly  pictorial. (Courtesy of Motorola Semiconductor Products, Inc.)</vt:lpstr>
      <vt:lpstr>2-7 Transmitter Measurements</vt:lpstr>
      <vt:lpstr>Figure 2-23   Trapezoidal pattern connection scheme and displays.</vt:lpstr>
      <vt:lpstr>Figure 2-24   Spectrum analysis of AM waveforms.</vt:lpstr>
      <vt:lpstr>Figure 2-25   Spectrum analyzer and typical display. (Courtesy of Tektronix, Inc.)</vt:lpstr>
      <vt:lpstr>Figure 2-25 (continued)   Spectrum analyzer and typical display. (Courtesy of Tektronix, Inc.)</vt:lpstr>
      <vt:lpstr>Figure 2-26   Relative harmonic distortion.</vt:lpstr>
      <vt:lpstr>2-8 Troubleshooting</vt:lpstr>
      <vt:lpstr>Figure 2-27   Comparing input and output signals.</vt:lpstr>
      <vt:lpstr>Figure 2-28   Self-bias circuit.</vt:lpstr>
      <vt:lpstr>Figure 2-29   Voltage at Q1 base.</vt:lpstr>
      <vt:lpstr>Figure 2-30   Output components.</vt:lpstr>
      <vt:lpstr>Figure 2-31   Determining a transmitter s output frequency.</vt:lpstr>
      <vt:lpstr>Figure 2-32   Checking the output power of an AM transmitter.</vt:lpstr>
      <vt:lpstr>2-9 Troubleshooting w/ Multisim</vt:lpstr>
      <vt:lpstr>Figure 2-33   The Multisim component view for the simple transistor amplitude modulator circuit.</vt:lpstr>
      <vt:lpstr>Figure 2-34   The Multisim oscilloscope control panel.</vt:lpstr>
      <vt:lpstr>Figure 2-35   The Sources icon in Electronics WorkbenchTM Multisim.</vt:lpstr>
      <vt:lpstr>Figure 2-36   A partial list of the sources provided by Multisim and the location of the AM Sources icon.</vt:lpstr>
      <vt:lpstr>Figure 2-37   The AM Source and the menu for setting its parameters.</vt:lpstr>
      <vt:lpstr>Figure 2-38   The output of the AM Source. </vt:lpstr>
    </vt:vector>
  </TitlesOfParts>
  <Company>Workflow Data Systems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James Ramsey</dc:creator>
  <cp:lastModifiedBy>Ryan Munden</cp:lastModifiedBy>
  <cp:revision>39</cp:revision>
  <dcterms:created xsi:type="dcterms:W3CDTF">2007-06-03T22:10:33Z</dcterms:created>
  <dcterms:modified xsi:type="dcterms:W3CDTF">2010-01-26T22:57:54Z</dcterms:modified>
</cp:coreProperties>
</file>