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65"/>
  </p:notesMasterIdLst>
  <p:sldIdLst>
    <p:sldId id="373" r:id="rId2"/>
    <p:sldId id="363" r:id="rId3"/>
    <p:sldId id="364" r:id="rId4"/>
    <p:sldId id="365" r:id="rId5"/>
    <p:sldId id="366" r:id="rId6"/>
    <p:sldId id="367" r:id="rId7"/>
    <p:sldId id="368" r:id="rId8"/>
    <p:sldId id="369" r:id="rId9"/>
    <p:sldId id="370" r:id="rId10"/>
    <p:sldId id="371" r:id="rId11"/>
    <p:sldId id="372" r:id="rId12"/>
    <p:sldId id="361" r:id="rId13"/>
    <p:sldId id="362" r:id="rId14"/>
    <p:sldId id="384" r:id="rId15"/>
    <p:sldId id="383" r:id="rId16"/>
    <p:sldId id="319" r:id="rId17"/>
    <p:sldId id="320" r:id="rId18"/>
    <p:sldId id="324" r:id="rId19"/>
    <p:sldId id="325" r:id="rId20"/>
    <p:sldId id="394" r:id="rId21"/>
    <p:sldId id="328" r:id="rId22"/>
    <p:sldId id="385" r:id="rId23"/>
    <p:sldId id="329" r:id="rId24"/>
    <p:sldId id="330" r:id="rId25"/>
    <p:sldId id="395" r:id="rId26"/>
    <p:sldId id="331" r:id="rId27"/>
    <p:sldId id="386" r:id="rId28"/>
    <p:sldId id="332" r:id="rId29"/>
    <p:sldId id="333" r:id="rId30"/>
    <p:sldId id="387" r:id="rId31"/>
    <p:sldId id="335" r:id="rId32"/>
    <p:sldId id="336" r:id="rId33"/>
    <p:sldId id="388" r:id="rId34"/>
    <p:sldId id="337" r:id="rId35"/>
    <p:sldId id="338" r:id="rId36"/>
    <p:sldId id="339" r:id="rId37"/>
    <p:sldId id="340" r:id="rId38"/>
    <p:sldId id="342" r:id="rId39"/>
    <p:sldId id="341" r:id="rId40"/>
    <p:sldId id="343" r:id="rId41"/>
    <p:sldId id="389" r:id="rId42"/>
    <p:sldId id="396" r:id="rId43"/>
    <p:sldId id="344" r:id="rId44"/>
    <p:sldId id="345" r:id="rId45"/>
    <p:sldId id="390" r:id="rId46"/>
    <p:sldId id="346" r:id="rId47"/>
    <p:sldId id="347" r:id="rId48"/>
    <p:sldId id="348" r:id="rId49"/>
    <p:sldId id="349" r:id="rId50"/>
    <p:sldId id="350" r:id="rId51"/>
    <p:sldId id="391" r:id="rId52"/>
    <p:sldId id="351" r:id="rId53"/>
    <p:sldId id="352" r:id="rId54"/>
    <p:sldId id="353" r:id="rId55"/>
    <p:sldId id="355" r:id="rId56"/>
    <p:sldId id="354" r:id="rId57"/>
    <p:sldId id="392" r:id="rId58"/>
    <p:sldId id="356" r:id="rId59"/>
    <p:sldId id="393" r:id="rId60"/>
    <p:sldId id="357" r:id="rId61"/>
    <p:sldId id="358" r:id="rId62"/>
    <p:sldId id="359" r:id="rId63"/>
    <p:sldId id="360" r:id="rId6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6FF"/>
    <a:srgbClr val="DA8C8C"/>
    <a:srgbClr val="97D4FB"/>
    <a:srgbClr val="F7F7F7"/>
    <a:srgbClr val="000000"/>
    <a:srgbClr val="F9C486"/>
    <a:srgbClr val="B50D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1" autoAdjust="0"/>
    <p:restoredTop sz="91443" autoAdjust="0"/>
  </p:normalViewPr>
  <p:slideViewPr>
    <p:cSldViewPr>
      <p:cViewPr>
        <p:scale>
          <a:sx n="100" d="100"/>
          <a:sy n="100" d="100"/>
        </p:scale>
        <p:origin x="-1086" y="-8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55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43461D-193F-41BC-AFD0-E22746F1C1A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525920-8BDE-4295-ABCF-C261397B847B}" type="slidenum">
              <a:rPr lang="en-US"/>
              <a:pPr/>
              <a:t>2</a:t>
            </a:fld>
            <a:endParaRPr lang="en-US"/>
          </a:p>
        </p:txBody>
      </p:sp>
      <p:sp>
        <p:nvSpPr>
          <p:cNvPr id="47513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513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AB6000-44C6-482B-A59C-080D4999FB07}" type="slidenum">
              <a:rPr lang="en-US"/>
              <a:pPr/>
              <a:t>11</a:t>
            </a:fld>
            <a:endParaRPr lang="en-US"/>
          </a:p>
        </p:txBody>
      </p:sp>
      <p:sp>
        <p:nvSpPr>
          <p:cNvPr id="49561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561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52E59C-6ACE-49E4-8BFF-1BB24B79B553}" type="slidenum">
              <a:rPr lang="en-US"/>
              <a:pPr/>
              <a:t>16</a:t>
            </a:fld>
            <a:endParaRPr lang="en-US"/>
          </a:p>
        </p:txBody>
      </p:sp>
      <p:sp>
        <p:nvSpPr>
          <p:cNvPr id="47718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718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2AFFE5-F79B-497C-986A-C570C159B394}" type="slidenum">
              <a:rPr lang="en-US"/>
              <a:pPr/>
              <a:t>17</a:t>
            </a:fld>
            <a:endParaRPr lang="en-US"/>
          </a:p>
        </p:txBody>
      </p:sp>
      <p:sp>
        <p:nvSpPr>
          <p:cNvPr id="47923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923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008FD2-9146-4A5A-BDDA-0179BAA29A2B}" type="slidenum">
              <a:rPr lang="en-US"/>
              <a:pPr/>
              <a:t>18</a:t>
            </a:fld>
            <a:endParaRPr lang="en-US"/>
          </a:p>
        </p:txBody>
      </p:sp>
      <p:sp>
        <p:nvSpPr>
          <p:cNvPr id="48742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742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CB7D54-AE90-4F16-8F06-4824547E2F4C}" type="slidenum">
              <a:rPr lang="en-US"/>
              <a:pPr/>
              <a:t>19</a:t>
            </a:fld>
            <a:endParaRPr lang="en-US"/>
          </a:p>
        </p:txBody>
      </p:sp>
      <p:sp>
        <p:nvSpPr>
          <p:cNvPr id="48947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947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9347AD-96B9-4AAA-90A2-07ECCB4D82A0}" type="slidenum">
              <a:rPr lang="en-US"/>
              <a:pPr/>
              <a:t>21</a:t>
            </a:fld>
            <a:endParaRPr lang="en-US"/>
          </a:p>
        </p:txBody>
      </p:sp>
      <p:sp>
        <p:nvSpPr>
          <p:cNvPr id="49561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561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1D21FA-2E9E-42D1-83FF-D1A700B1CCB2}" type="slidenum">
              <a:rPr lang="en-US"/>
              <a:pPr/>
              <a:t>23</a:t>
            </a:fld>
            <a:endParaRPr lang="en-US"/>
          </a:p>
        </p:txBody>
      </p:sp>
      <p:sp>
        <p:nvSpPr>
          <p:cNvPr id="49766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766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E3B122-57EA-4FF0-BC8E-1AE323BE20E9}" type="slidenum">
              <a:rPr lang="en-US"/>
              <a:pPr/>
              <a:t>24</a:t>
            </a:fld>
            <a:endParaRPr lang="en-US"/>
          </a:p>
        </p:txBody>
      </p:sp>
      <p:sp>
        <p:nvSpPr>
          <p:cNvPr id="49971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971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7678B9-5D55-40CD-A218-10156009EA5C}" type="slidenum">
              <a:rPr lang="en-US"/>
              <a:pPr/>
              <a:t>26</a:t>
            </a:fld>
            <a:endParaRPr lang="en-US"/>
          </a:p>
        </p:txBody>
      </p:sp>
      <p:sp>
        <p:nvSpPr>
          <p:cNvPr id="50176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6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430E9F-7B46-4E43-87B7-5BC8BB593176}" type="slidenum">
              <a:rPr lang="en-US"/>
              <a:pPr/>
              <a:t>28</a:t>
            </a:fld>
            <a:endParaRPr lang="en-US"/>
          </a:p>
        </p:txBody>
      </p:sp>
      <p:sp>
        <p:nvSpPr>
          <p:cNvPr id="50381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381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91E679-C6E0-4F34-AD5E-2BB0F6B3A089}" type="slidenum">
              <a:rPr lang="en-US"/>
              <a:pPr/>
              <a:t>3</a:t>
            </a:fld>
            <a:endParaRPr lang="en-US"/>
          </a:p>
        </p:txBody>
      </p:sp>
      <p:sp>
        <p:nvSpPr>
          <p:cNvPr id="47718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718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33FECA-6DBC-4F10-AC80-F77452B95BF8}" type="slidenum">
              <a:rPr lang="en-US"/>
              <a:pPr/>
              <a:t>29</a:t>
            </a:fld>
            <a:endParaRPr lang="en-US"/>
          </a:p>
        </p:txBody>
      </p:sp>
      <p:sp>
        <p:nvSpPr>
          <p:cNvPr id="50585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585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6B083F-4FAE-4715-A126-3D8FC14087A2}" type="slidenum">
              <a:rPr lang="en-US"/>
              <a:pPr/>
              <a:t>31</a:t>
            </a:fld>
            <a:endParaRPr lang="en-US"/>
          </a:p>
        </p:txBody>
      </p:sp>
      <p:sp>
        <p:nvSpPr>
          <p:cNvPr id="50995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995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FF836F-3838-4DE5-A8FF-CF2E7726C8B9}" type="slidenum">
              <a:rPr lang="en-US"/>
              <a:pPr/>
              <a:t>32</a:t>
            </a:fld>
            <a:endParaRPr lang="en-US"/>
          </a:p>
        </p:txBody>
      </p:sp>
      <p:sp>
        <p:nvSpPr>
          <p:cNvPr id="51200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0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03DB69-03A3-48C7-B090-3C91193A81B8}" type="slidenum">
              <a:rPr lang="en-US"/>
              <a:pPr/>
              <a:t>34</a:t>
            </a:fld>
            <a:endParaRPr lang="en-US"/>
          </a:p>
        </p:txBody>
      </p:sp>
      <p:sp>
        <p:nvSpPr>
          <p:cNvPr id="51405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405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EE26A3-E90C-4D65-B3C2-D5756B3422CE}" type="slidenum">
              <a:rPr lang="en-US"/>
              <a:pPr/>
              <a:t>35</a:t>
            </a:fld>
            <a:endParaRPr lang="en-US"/>
          </a:p>
        </p:txBody>
      </p:sp>
      <p:sp>
        <p:nvSpPr>
          <p:cNvPr id="51609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609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6D2A92-28FF-434D-8932-CC4B4F76E312}" type="slidenum">
              <a:rPr lang="en-US"/>
              <a:pPr/>
              <a:t>36</a:t>
            </a:fld>
            <a:endParaRPr lang="en-US"/>
          </a:p>
        </p:txBody>
      </p:sp>
      <p:sp>
        <p:nvSpPr>
          <p:cNvPr id="51814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814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C1C526-B114-4AEB-88E1-A6942861B904}" type="slidenum">
              <a:rPr lang="en-US"/>
              <a:pPr/>
              <a:t>37</a:t>
            </a:fld>
            <a:endParaRPr lang="en-US"/>
          </a:p>
        </p:txBody>
      </p:sp>
      <p:sp>
        <p:nvSpPr>
          <p:cNvPr id="52019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019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9DB59B-B5EB-42F9-9A38-93EB279A39DD}" type="slidenum">
              <a:rPr lang="en-US"/>
              <a:pPr/>
              <a:t>38</a:t>
            </a:fld>
            <a:endParaRPr lang="en-US"/>
          </a:p>
        </p:txBody>
      </p:sp>
      <p:sp>
        <p:nvSpPr>
          <p:cNvPr id="52429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429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E5EA32-01DE-48C7-A5E6-49DC92B9F0EB}" type="slidenum">
              <a:rPr lang="en-US"/>
              <a:pPr/>
              <a:t>39</a:t>
            </a:fld>
            <a:endParaRPr lang="en-US"/>
          </a:p>
        </p:txBody>
      </p:sp>
      <p:sp>
        <p:nvSpPr>
          <p:cNvPr id="52224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4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01A13E-F054-4572-973D-3AE5A9276867}" type="slidenum">
              <a:rPr lang="en-US"/>
              <a:pPr/>
              <a:t>40</a:t>
            </a:fld>
            <a:endParaRPr lang="en-US"/>
          </a:p>
        </p:txBody>
      </p:sp>
      <p:sp>
        <p:nvSpPr>
          <p:cNvPr id="52633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633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F7D0A6-9E68-41E3-B458-84E952114C77}" type="slidenum">
              <a:rPr lang="en-US"/>
              <a:pPr/>
              <a:t>4</a:t>
            </a:fld>
            <a:endParaRPr lang="en-US"/>
          </a:p>
        </p:txBody>
      </p:sp>
      <p:sp>
        <p:nvSpPr>
          <p:cNvPr id="47923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923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7FDAD4-829D-411B-8960-F20D3038290C}" type="slidenum">
              <a:rPr lang="en-US"/>
              <a:pPr/>
              <a:t>43</a:t>
            </a:fld>
            <a:endParaRPr lang="en-US"/>
          </a:p>
        </p:txBody>
      </p:sp>
      <p:sp>
        <p:nvSpPr>
          <p:cNvPr id="52838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838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BE9369-5789-4909-9E62-AE445F9D2688}" type="slidenum">
              <a:rPr lang="en-US"/>
              <a:pPr/>
              <a:t>44</a:t>
            </a:fld>
            <a:endParaRPr lang="en-US"/>
          </a:p>
        </p:txBody>
      </p:sp>
      <p:sp>
        <p:nvSpPr>
          <p:cNvPr id="53043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043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BFEDE3-5274-4605-BFAA-F91E0F12B840}" type="slidenum">
              <a:rPr lang="en-US"/>
              <a:pPr/>
              <a:t>46</a:t>
            </a:fld>
            <a:endParaRPr lang="en-US"/>
          </a:p>
        </p:txBody>
      </p:sp>
      <p:sp>
        <p:nvSpPr>
          <p:cNvPr id="53248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48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402543-8F5B-4A3F-A54B-A97F72107C7F}" type="slidenum">
              <a:rPr lang="en-US"/>
              <a:pPr/>
              <a:t>47</a:t>
            </a:fld>
            <a:endParaRPr lang="en-US"/>
          </a:p>
        </p:txBody>
      </p:sp>
      <p:sp>
        <p:nvSpPr>
          <p:cNvPr id="53453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453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201B69-83E4-42CA-A30D-AEC88E284CA6}" type="slidenum">
              <a:rPr lang="en-US"/>
              <a:pPr/>
              <a:t>48</a:t>
            </a:fld>
            <a:endParaRPr lang="en-US"/>
          </a:p>
        </p:txBody>
      </p:sp>
      <p:sp>
        <p:nvSpPr>
          <p:cNvPr id="53657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657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1F379F-58E2-4E48-9113-DA48B4EACEAD}" type="slidenum">
              <a:rPr lang="en-US"/>
              <a:pPr/>
              <a:t>49</a:t>
            </a:fld>
            <a:endParaRPr lang="en-US"/>
          </a:p>
        </p:txBody>
      </p:sp>
      <p:sp>
        <p:nvSpPr>
          <p:cNvPr id="53862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862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C22AF0-8E0D-4CA7-852E-40F0A70B60F6}" type="slidenum">
              <a:rPr lang="en-US"/>
              <a:pPr/>
              <a:t>50</a:t>
            </a:fld>
            <a:endParaRPr lang="en-US"/>
          </a:p>
        </p:txBody>
      </p:sp>
      <p:sp>
        <p:nvSpPr>
          <p:cNvPr id="54067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067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B7020D-D23F-4143-9A23-77C17293B8F5}" type="slidenum">
              <a:rPr lang="en-US"/>
              <a:pPr/>
              <a:t>52</a:t>
            </a:fld>
            <a:endParaRPr lang="en-US"/>
          </a:p>
        </p:txBody>
      </p:sp>
      <p:sp>
        <p:nvSpPr>
          <p:cNvPr id="54272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2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17FCD6-AF28-4449-88E2-C530C5E00DF1}" type="slidenum">
              <a:rPr lang="en-US"/>
              <a:pPr/>
              <a:t>53</a:t>
            </a:fld>
            <a:endParaRPr lang="en-US"/>
          </a:p>
        </p:txBody>
      </p:sp>
      <p:sp>
        <p:nvSpPr>
          <p:cNvPr id="54477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477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ADAE74-B836-48B9-AE51-B4FF1F858464}" type="slidenum">
              <a:rPr lang="en-US"/>
              <a:pPr/>
              <a:t>54</a:t>
            </a:fld>
            <a:endParaRPr lang="en-US"/>
          </a:p>
        </p:txBody>
      </p:sp>
      <p:sp>
        <p:nvSpPr>
          <p:cNvPr id="54681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681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CD2996-A42F-4D5B-8A52-B80B8362C09A}" type="slidenum">
              <a:rPr lang="en-US"/>
              <a:pPr/>
              <a:t>5</a:t>
            </a:fld>
            <a:endParaRPr lang="en-US"/>
          </a:p>
        </p:txBody>
      </p:sp>
      <p:sp>
        <p:nvSpPr>
          <p:cNvPr id="48128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28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7818C4-A0CA-462C-BDAA-29839135FAD9}" type="slidenum">
              <a:rPr lang="en-US"/>
              <a:pPr/>
              <a:t>55</a:t>
            </a:fld>
            <a:endParaRPr lang="en-US"/>
          </a:p>
        </p:txBody>
      </p:sp>
      <p:sp>
        <p:nvSpPr>
          <p:cNvPr id="55091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091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490166-A6B1-42D4-84A6-3916EFA14B93}" type="slidenum">
              <a:rPr lang="en-US"/>
              <a:pPr/>
              <a:t>56</a:t>
            </a:fld>
            <a:endParaRPr lang="en-US"/>
          </a:p>
        </p:txBody>
      </p:sp>
      <p:sp>
        <p:nvSpPr>
          <p:cNvPr id="54886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886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A8D10C-76B7-40E6-A9FC-FC1AC6FBD3D0}" type="slidenum">
              <a:rPr lang="en-US"/>
              <a:pPr/>
              <a:t>58</a:t>
            </a:fld>
            <a:endParaRPr lang="en-US"/>
          </a:p>
        </p:txBody>
      </p:sp>
      <p:sp>
        <p:nvSpPr>
          <p:cNvPr id="55296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6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8E263B-4340-4E8D-8681-BEF050142C32}" type="slidenum">
              <a:rPr lang="en-US"/>
              <a:pPr/>
              <a:t>60</a:t>
            </a:fld>
            <a:endParaRPr lang="en-US"/>
          </a:p>
        </p:txBody>
      </p:sp>
      <p:sp>
        <p:nvSpPr>
          <p:cNvPr id="55501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501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9F3B1A-5C8B-462A-8CAC-3E8E2CD96E0B}" type="slidenum">
              <a:rPr lang="en-US"/>
              <a:pPr/>
              <a:t>61</a:t>
            </a:fld>
            <a:endParaRPr lang="en-US"/>
          </a:p>
        </p:txBody>
      </p:sp>
      <p:sp>
        <p:nvSpPr>
          <p:cNvPr id="55705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705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FFB678-F47D-44BC-A287-C23FB38BE2CC}" type="slidenum">
              <a:rPr lang="en-US"/>
              <a:pPr/>
              <a:t>62</a:t>
            </a:fld>
            <a:endParaRPr lang="en-US"/>
          </a:p>
        </p:txBody>
      </p:sp>
      <p:sp>
        <p:nvSpPr>
          <p:cNvPr id="55910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910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A9814F-558D-4B4E-BCF6-F0831BEED606}" type="slidenum">
              <a:rPr lang="en-US"/>
              <a:pPr/>
              <a:t>63</a:t>
            </a:fld>
            <a:endParaRPr lang="en-US"/>
          </a:p>
        </p:txBody>
      </p:sp>
      <p:sp>
        <p:nvSpPr>
          <p:cNvPr id="56115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115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3B54D8-7684-4B2D-BE32-36AA6E20708C}" type="slidenum">
              <a:rPr lang="en-US"/>
              <a:pPr/>
              <a:t>6</a:t>
            </a:fld>
            <a:endParaRPr lang="en-US"/>
          </a:p>
        </p:txBody>
      </p:sp>
      <p:sp>
        <p:nvSpPr>
          <p:cNvPr id="48537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537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66C861-47C4-452D-AA01-9AFBE8912F35}" type="slidenum">
              <a:rPr lang="en-US"/>
              <a:pPr/>
              <a:t>7</a:t>
            </a:fld>
            <a:endParaRPr lang="en-US"/>
          </a:p>
        </p:txBody>
      </p:sp>
      <p:sp>
        <p:nvSpPr>
          <p:cNvPr id="48947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947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3B4D14-9198-4FA7-ABE3-D9276CBF7B27}" type="slidenum">
              <a:rPr lang="en-US"/>
              <a:pPr/>
              <a:t>8</a:t>
            </a:fld>
            <a:endParaRPr lang="en-US"/>
          </a:p>
        </p:txBody>
      </p:sp>
      <p:sp>
        <p:nvSpPr>
          <p:cNvPr id="48742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742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99E1C6-BF5B-4E86-A410-5F61AE06A9E9}" type="slidenum">
              <a:rPr lang="en-US"/>
              <a:pPr/>
              <a:t>9</a:t>
            </a:fld>
            <a:endParaRPr lang="en-US"/>
          </a:p>
        </p:txBody>
      </p:sp>
      <p:sp>
        <p:nvSpPr>
          <p:cNvPr id="49152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2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C820B7-5EB5-44E0-B325-D634AE5EBF53}" type="slidenum">
              <a:rPr lang="en-US"/>
              <a:pPr/>
              <a:t>10</a:t>
            </a:fld>
            <a:endParaRPr lang="en-US"/>
          </a:p>
        </p:txBody>
      </p:sp>
      <p:sp>
        <p:nvSpPr>
          <p:cNvPr id="49357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357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3/29/2010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7C3A134-F1C3-464B-BF47-54DC2DE08F52}" type="datetimeFigureOut">
              <a:rPr lang="en-US" smtClean="0"/>
              <a:pPr/>
              <a:t>3/29/2010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3/29/2010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3/29/2010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7C3A134-F1C3-464B-BF47-54DC2DE08F52}" type="datetimeFigureOut">
              <a:rPr lang="en-US" smtClean="0"/>
              <a:pPr/>
              <a:t>3/29/2010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3/29/2010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7C3A134-F1C3-464B-BF47-54DC2DE08F52}" type="datetimeFigureOut">
              <a:rPr lang="en-US" smtClean="0"/>
              <a:pPr/>
              <a:t>3/29/2010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7C3A134-F1C3-464B-BF47-54DC2DE08F52}" type="datetimeFigureOut">
              <a:rPr lang="en-US" smtClean="0"/>
              <a:pPr/>
              <a:t>3/29/2010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7C3A134-F1C3-464B-BF47-54DC2DE08F52}" type="datetimeFigureOut">
              <a:rPr lang="en-US" smtClean="0"/>
              <a:pPr/>
              <a:t>3/29/2010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4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28600"/>
            <a:ext cx="6480048" cy="2301240"/>
          </a:xfrm>
        </p:spPr>
        <p:txBody>
          <a:bodyPr>
            <a:normAutofit/>
          </a:bodyPr>
          <a:lstStyle/>
          <a:p>
            <a:r>
              <a:rPr lang="en-US" dirty="0" smtClean="0"/>
              <a:t>EE 350 / ECE 490</a:t>
            </a:r>
            <a:br>
              <a:rPr lang="en-US" dirty="0" smtClean="0"/>
            </a:br>
            <a:r>
              <a:rPr lang="en-US" dirty="0" smtClean="0"/>
              <a:t>Analog Communication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191000"/>
            <a:ext cx="6480048" cy="1752600"/>
          </a:xfrm>
          <a:ln>
            <a:noFill/>
          </a:ln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Ch.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11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Network Communications Telephone Systems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2/23/2010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600200" y="6509004"/>
            <a:ext cx="3907464" cy="27432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R. Munden - Fairfield University</a:t>
            </a:r>
            <a:endParaRPr kumimoji="0"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638952" y="6509004"/>
            <a:ext cx="464288" cy="27432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fld id="{69E29E33-B620-47F9-BB04-8846C2A5AFCC}" type="slidenum">
              <a:rPr kumimoji="0" lang="en-US" smtClean="0"/>
              <a:pPr/>
              <a:t>1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>
            <a:normAutofit fontScale="90000"/>
          </a:bodyPr>
          <a:lstStyle/>
          <a:p>
            <a:pPr algn="l"/>
            <a:r>
              <a:rPr lang="en-US" sz="1200" b="1"/>
              <a:t>Figure 11-9</a:t>
            </a:r>
            <a:r>
              <a:rPr lang="en-US" sz="1200"/>
              <a:t>   An example of captured telephone signaling messages as displayed using a Tektronix  K15 protocol analyzer.</a:t>
            </a:r>
          </a:p>
        </p:txBody>
      </p:sp>
      <p:pic>
        <p:nvPicPr>
          <p:cNvPr id="492547" name="fg11_00900.jpg" descr="fg11_009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12838"/>
            <a:ext cx="8456613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>
            <a:normAutofit fontScale="90000"/>
          </a:bodyPr>
          <a:lstStyle/>
          <a:p>
            <a:pPr algn="l"/>
            <a:r>
              <a:rPr lang="en-US" sz="1200" b="1"/>
              <a:t>Figure 11-10</a:t>
            </a:r>
            <a:r>
              <a:rPr lang="en-US" sz="1200"/>
              <a:t>   Configuration on the protocol analyzer set to display only the “temporary failure messages. </a:t>
            </a:r>
          </a:p>
        </p:txBody>
      </p:sp>
      <p:pic>
        <p:nvPicPr>
          <p:cNvPr id="494595" name="fg11_01000.jpg" descr="fg11_01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12838"/>
            <a:ext cx="8456613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28600"/>
            <a:ext cx="6480048" cy="2301240"/>
          </a:xfrm>
        </p:spPr>
        <p:txBody>
          <a:bodyPr>
            <a:normAutofit/>
          </a:bodyPr>
          <a:lstStyle/>
          <a:p>
            <a:r>
              <a:rPr lang="en-US" dirty="0" smtClean="0"/>
              <a:t>EE 350 / ECE 490</a:t>
            </a:r>
            <a:br>
              <a:rPr lang="en-US" dirty="0" smtClean="0"/>
            </a:br>
            <a:r>
              <a:rPr lang="en-US" dirty="0" smtClean="0"/>
              <a:t>Analog Communication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191000"/>
            <a:ext cx="6480048" cy="1752600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Ch.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Transmission Lines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2/23/2010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600200" y="6509004"/>
            <a:ext cx="3907464" cy="27432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R. Munden - Fairfield University</a:t>
            </a:r>
            <a:endParaRPr kumimoji="0"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638952" y="6509004"/>
            <a:ext cx="464288" cy="27432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fld id="{69E29E33-B620-47F9-BB04-8846C2A5AFCC}" type="slidenum">
              <a:rPr kumimoji="0" lang="en-US" smtClean="0"/>
              <a:pPr/>
              <a:t>12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Describe the operational characteristics of twisted-pair cable and its testing considerations</a:t>
            </a:r>
          </a:p>
          <a:p>
            <a:r>
              <a:rPr lang="en-US" dirty="0" smtClean="0"/>
              <a:t>Describe the physical characteristics of standard transmission lines and calculate Z</a:t>
            </a:r>
            <a:r>
              <a:rPr lang="en-US" baseline="-25000" dirty="0" smtClean="0"/>
              <a:t>0</a:t>
            </a:r>
            <a:endParaRPr lang="en-US" dirty="0"/>
          </a:p>
          <a:p>
            <a:r>
              <a:rPr lang="en-US" dirty="0" smtClean="0"/>
              <a:t>Calculate the velocity of propagation and the delay factor</a:t>
            </a:r>
          </a:p>
          <a:p>
            <a:r>
              <a:rPr lang="en-US" dirty="0" smtClean="0"/>
              <a:t>Analyze wave propagation and reflection for various line configurations</a:t>
            </a:r>
          </a:p>
          <a:p>
            <a:r>
              <a:rPr lang="en-US" dirty="0" smtClean="0"/>
              <a:t>Describe how standing waves are produced and calculate the standing wave ratio</a:t>
            </a:r>
          </a:p>
          <a:p>
            <a:r>
              <a:rPr lang="en-US" dirty="0" smtClean="0"/>
              <a:t>Use the Smith chart to find input impedance and match loads to a line with matching sections and single-stub tuners</a:t>
            </a:r>
          </a:p>
          <a:p>
            <a:r>
              <a:rPr lang="en-US" dirty="0" smtClean="0"/>
              <a:t>Explain the use of line sections to simulate discrete circuitry</a:t>
            </a:r>
          </a:p>
          <a:p>
            <a:r>
              <a:rPr lang="en-US" dirty="0" smtClean="0"/>
              <a:t>Troubleshoot the location of a line break using TDR concepts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12-1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transmission line </a:t>
            </a:r>
            <a:r>
              <a:rPr lang="en-US" dirty="0" smtClean="0"/>
              <a:t>is the conductive connections between system elements that carry signal power.</a:t>
            </a:r>
          </a:p>
          <a:p>
            <a:endParaRPr lang="en-US" dirty="0" smtClean="0"/>
          </a:p>
          <a:p>
            <a:r>
              <a:rPr lang="en-US" dirty="0" smtClean="0"/>
              <a:t>At RF you can’t simply consider “wires” to be short circuits</a:t>
            </a:r>
          </a:p>
          <a:p>
            <a:r>
              <a:rPr lang="en-US" dirty="0" smtClean="0"/>
              <a:t>Energy may also be reflected back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12-2 Types of Transmission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Two-Wire Open Line</a:t>
            </a:r>
          </a:p>
          <a:p>
            <a:r>
              <a:rPr lang="en-US" dirty="0" smtClean="0"/>
              <a:t>Twisted Pair</a:t>
            </a:r>
          </a:p>
          <a:p>
            <a:r>
              <a:rPr lang="en-US" dirty="0" smtClean="0"/>
              <a:t>Unshielded Twisted Pair (UTP)</a:t>
            </a:r>
          </a:p>
          <a:p>
            <a:r>
              <a:rPr lang="en-US" dirty="0" smtClean="0"/>
              <a:t>Shielded Pair</a:t>
            </a:r>
          </a:p>
          <a:p>
            <a:r>
              <a:rPr lang="en-US" dirty="0" smtClean="0"/>
              <a:t>Coaxial Lines</a:t>
            </a:r>
          </a:p>
          <a:p>
            <a:r>
              <a:rPr lang="en-US" dirty="0" smtClean="0"/>
              <a:t>Balanced/Unbalanced Lines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163" name="fg12_00100.jpg" descr="fg12_00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1" y="1676400"/>
            <a:ext cx="3429000" cy="197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Two-Wire Open Line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4114800"/>
            <a:ext cx="8305800" cy="331787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12-1</a:t>
            </a:r>
            <a:r>
              <a:rPr kumimoji="0" lang="en-US" sz="1200" b="0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Parallel two-wire line.</a:t>
            </a:r>
            <a:endParaRPr kumimoji="0" lang="en-US" sz="12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fg12_00200.jpg" descr="fg12_00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752600"/>
            <a:ext cx="4189413" cy="188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648200" y="4114800"/>
            <a:ext cx="3429000" cy="331787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12-2</a:t>
            </a:r>
            <a:r>
              <a:rPr kumimoji="0" lang="en-US" sz="1200" b="0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Two-wire ribbon-type lines.</a:t>
            </a:r>
            <a:endParaRPr kumimoji="0" lang="en-US" sz="3000" b="0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4876800"/>
            <a:ext cx="4378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Used antenna and transmitter or receiver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211" name="fg12_00300.jpg" descr="fg12_00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391650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fg12_00400.jpg" descr="fg12_004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657600"/>
            <a:ext cx="4343400" cy="2063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Unshielded Twisted Pair (UTP)</a:t>
            </a:r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8600" y="3048000"/>
            <a:ext cx="2438400" cy="331787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12-3</a:t>
            </a:r>
            <a:r>
              <a:rPr kumimoji="0" lang="en-US" sz="1200" b="0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Twisted pair.</a:t>
            </a:r>
            <a:endParaRPr kumimoji="0" lang="en-US" sz="12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04800" y="5867400"/>
            <a:ext cx="4953000" cy="331787"/>
          </a:xfrm>
          <a:prstGeom prst="rect">
            <a:avLst/>
          </a:prstGeom>
        </p:spPr>
        <p:txBody>
          <a:bodyPr vert="horz" anchor="b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12-4</a:t>
            </a:r>
            <a:r>
              <a:rPr kumimoji="0" lang="en-US" sz="1200" b="0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A graphical illustration of near-end crosstalk.</a:t>
            </a:r>
            <a:endParaRPr kumimoji="0" lang="en-US" sz="12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1600200"/>
            <a:ext cx="3352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UTP very common in LANs, now CAT6 and 5e capable of 1000 Mbps for 100 m.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4 color-coded twisted pairs w/ RJ-45 connector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Achieving high data rates depends on low attenuation and near-end crosstalk (NEXT)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Delay skew (from uneven lengths) is also important in high speed communications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Return loss is related to signal power reflection due to impedance changes throughout the cable.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403" name="fg12_00500.jpg" descr="fg12_00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905000"/>
            <a:ext cx="5169673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Shielded Pair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14400" y="4267200"/>
            <a:ext cx="2514600" cy="331787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12-5</a:t>
            </a:r>
            <a:r>
              <a:rPr kumimoji="0" lang="en-US" sz="1200" b="0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Shielded pair.</a:t>
            </a:r>
            <a:endParaRPr kumimoji="0" lang="en-US" sz="12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105400"/>
            <a:ext cx="61766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Conductors are balanced to ground due to shielding cable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Outside interference is minimized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Cross-talk is minimized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451" name="fg12_00600.jpg" descr="fg12_00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1" y="1828800"/>
            <a:ext cx="3048000" cy="209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Coaxial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4343400"/>
            <a:ext cx="3276600" cy="6096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12-6</a:t>
            </a:r>
            <a:r>
              <a:rPr kumimoji="0" lang="en-US" sz="12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Rigid;</a:t>
            </a:r>
            <a:r>
              <a:rPr kumimoji="0" lang="en-US" sz="1200" b="0" i="0" u="none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2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Air coaxial: cable with washer  insulator.</a:t>
            </a:r>
            <a:endParaRPr kumimoji="0" lang="en-US" sz="12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fg12_00700.jpg" descr="fg12_007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1676399"/>
            <a:ext cx="4475087" cy="268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038600" y="4648200"/>
            <a:ext cx="3733800" cy="457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12-7</a:t>
            </a:r>
            <a:r>
              <a:rPr kumimoji="0" lang="en-US" sz="11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Flexible coaxial. Most common version of coax; more </a:t>
            </a:r>
            <a:r>
              <a:rPr kumimoji="0" lang="en-US" sz="11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lossy</a:t>
            </a:r>
            <a:r>
              <a:rPr lang="en-US" sz="11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but easier to make and use</a:t>
            </a:r>
            <a:endParaRPr kumimoji="0" lang="en-US" sz="11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5257800"/>
            <a:ext cx="4198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 common form of transmission 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11-1</a:t>
            </a:r>
            <a:r>
              <a:rPr lang="en-US" sz="1200"/>
              <a:t>   Telephone representation.</a:t>
            </a:r>
          </a:p>
        </p:txBody>
      </p:sp>
      <p:pic>
        <p:nvPicPr>
          <p:cNvPr id="474115" name="fg11_00100.jpg" descr="fg11_00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27125"/>
            <a:ext cx="8456613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655638"/>
          </a:xfrm>
        </p:spPr>
        <p:txBody>
          <a:bodyPr/>
          <a:lstStyle/>
          <a:p>
            <a:r>
              <a:rPr lang="en-US" dirty="0" smtClean="0"/>
              <a:t>Coax Connectors</a:t>
            </a:r>
            <a:endParaRPr lang="en-US" dirty="0"/>
          </a:p>
        </p:txBody>
      </p:sp>
      <p:pic>
        <p:nvPicPr>
          <p:cNvPr id="4" name="Picture 1029" descr="http://www.fujikura.co.uk/images/ddk_Coaxial_Connector_Frequency_Char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8334102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595" name="fg12_00800.jpg" descr="fg12_00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33600"/>
            <a:ext cx="8456613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Balanced/Unbalanced Lines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4267200"/>
            <a:ext cx="8305800" cy="331787"/>
          </a:xfrm>
          <a:prstGeom prst="rect">
            <a:avLst/>
          </a:prstGeom>
        </p:spPr>
        <p:txBody>
          <a:bodyPr vert="horz" anchor="b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12-8</a:t>
            </a:r>
            <a:r>
              <a:rPr kumimoji="0" lang="en-US" sz="14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Balanced/unbalanced conversion. Uses a center-tapped</a:t>
            </a:r>
            <a:r>
              <a:rPr kumimoji="0" lang="en-US" sz="1400" b="0" i="0" u="none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Transformer as a </a:t>
            </a:r>
            <a:r>
              <a:rPr kumimoji="0" lang="en-US" sz="1400" b="0" i="0" u="none" strike="noStrike" kern="1200" cap="small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Balun</a:t>
            </a:r>
            <a:r>
              <a:rPr kumimoji="0" lang="en-US" sz="1400" b="0" i="0" u="none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en-US" sz="14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3886200"/>
            <a:ext cx="274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180</a:t>
            </a:r>
            <a:r>
              <a:rPr lang="en-US" dirty="0" smtClean="0">
                <a:latin typeface="Times New Roman"/>
                <a:cs typeface="Times New Roman"/>
              </a:rPr>
              <a:t>° out of phase for CMR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12-3 Electrical Characteristics of Transmission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Generator (Input) is nearest source</a:t>
            </a:r>
          </a:p>
          <a:p>
            <a:r>
              <a:rPr lang="en-US" dirty="0" smtClean="0"/>
              <a:t>Load (Receiving) end is nearest load</a:t>
            </a:r>
          </a:p>
          <a:p>
            <a:endParaRPr lang="en-US" dirty="0" smtClean="0"/>
          </a:p>
          <a:p>
            <a:r>
              <a:rPr lang="en-US" dirty="0" smtClean="0"/>
              <a:t>No line is perfect, there are always electrons moving through the dielectric.</a:t>
            </a:r>
          </a:p>
          <a:p>
            <a:endParaRPr lang="en-US" dirty="0" smtClean="0"/>
          </a:p>
          <a:p>
            <a:r>
              <a:rPr lang="en-US" dirty="0" smtClean="0"/>
              <a:t>In a uniform line, one section can represent the entire line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643" name="fg12_00900.jpg" descr="fg12_009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066800"/>
            <a:ext cx="4038600" cy="381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731838"/>
          </a:xfrm>
        </p:spPr>
        <p:txBody>
          <a:bodyPr/>
          <a:lstStyle/>
          <a:p>
            <a:r>
              <a:rPr lang="en-US" dirty="0" smtClean="0"/>
              <a:t>Two-Wire Transmission Line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181600"/>
            <a:ext cx="6404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12-9 Equivalent circuit for a two-wire transmission 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691" name="fg12_01000.jpg" descr="fg12_010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990600"/>
            <a:ext cx="3429000" cy="147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dirty="0" smtClean="0"/>
              <a:t>Characteristic Impedance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10200" y="23622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Fig 12-10 Simplified circuit terminated with characteristic impedance</a:t>
            </a:r>
            <a:endParaRPr lang="en-US" sz="1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09600" y="1457325"/>
          <a:ext cx="6365875" cy="4705350"/>
        </p:xfrm>
        <a:graphic>
          <a:graphicData uri="http://schemas.openxmlformats.org/presentationml/2006/ole">
            <p:oleObj spid="_x0000_s519172" name="Equation" r:id="rId5" imgW="4775040" imgH="35305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/>
          <a:lstStyle/>
          <a:p>
            <a:r>
              <a:rPr lang="en-US" dirty="0" smtClean="0"/>
              <a:t>Determining Characteristic Impedance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Two-wire lines: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Coax lines: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905000" y="2057400"/>
          <a:ext cx="5029200" cy="1595982"/>
        </p:xfrm>
        <a:graphic>
          <a:graphicData uri="http://schemas.openxmlformats.org/presentationml/2006/ole">
            <p:oleObj spid="_x0000_s629762" name="Equation" r:id="rId3" imgW="3441600" imgH="1091880" progId="Equation.3">
              <p:embed/>
            </p:oleObj>
          </a:graphicData>
        </a:graphic>
      </p:graphicFrame>
      <p:graphicFrame>
        <p:nvGraphicFramePr>
          <p:cNvPr id="629763" name="Object 3"/>
          <p:cNvGraphicFramePr>
            <a:graphicFrameLocks noChangeAspect="1"/>
          </p:cNvGraphicFramePr>
          <p:nvPr/>
        </p:nvGraphicFramePr>
        <p:xfrm>
          <a:off x="1905000" y="4267200"/>
          <a:ext cx="4121150" cy="1595438"/>
        </p:xfrm>
        <a:graphic>
          <a:graphicData uri="http://schemas.openxmlformats.org/presentationml/2006/ole">
            <p:oleObj spid="_x0000_s629763" name="Equation" r:id="rId4" imgW="2819160" imgH="1091880" progId="Equation.3">
              <p:embed/>
            </p:oleObj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248400" y="3148462"/>
          <a:ext cx="2438400" cy="2233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491"/>
                <a:gridCol w="738909"/>
              </a:tblGrid>
              <a:tr h="4443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Insulator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Times New Roman"/>
                          <a:cs typeface="Times New Roman"/>
                        </a:rPr>
                        <a:t>ε</a:t>
                      </a:r>
                      <a:endParaRPr lang="en-US" dirty="0"/>
                    </a:p>
                  </a:txBody>
                  <a:tcPr/>
                </a:tc>
              </a:tr>
              <a:tr h="382910">
                <a:tc>
                  <a:txBody>
                    <a:bodyPr/>
                    <a:lstStyle/>
                    <a:p>
                      <a:r>
                        <a:rPr lang="en-US" dirty="0" smtClean="0"/>
                        <a:t>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82910">
                <a:tc>
                  <a:txBody>
                    <a:bodyPr/>
                    <a:lstStyle/>
                    <a:p>
                      <a:r>
                        <a:rPr lang="en-US" dirty="0" smtClean="0"/>
                        <a:t>Polyethylene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2.3</a:t>
                      </a:r>
                      <a:endParaRPr lang="en-US" dirty="0"/>
                    </a:p>
                  </a:txBody>
                  <a:tcPr/>
                </a:tc>
              </a:tr>
              <a:tr h="382910">
                <a:tc>
                  <a:txBody>
                    <a:bodyPr/>
                    <a:lstStyle/>
                    <a:p>
                      <a:r>
                        <a:rPr lang="en-US" dirty="0" smtClean="0"/>
                        <a:t>Teflon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/>
                </a:tc>
              </a:tr>
              <a:tr h="616713">
                <a:tc>
                  <a:txBody>
                    <a:bodyPr/>
                    <a:lstStyle/>
                    <a:p>
                      <a:r>
                        <a:rPr lang="en-US" dirty="0" smtClean="0"/>
                        <a:t>Polyethylene</a:t>
                      </a:r>
                      <a:r>
                        <a:rPr lang="en-US" baseline="0" dirty="0" smtClean="0"/>
                        <a:t> Foam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739" name="fg12_01100.jpg" descr="fg12_01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219200"/>
            <a:ext cx="4511675" cy="357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Transmission Line Losses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Copper Losses – I</a:t>
            </a:r>
            <a:r>
              <a:rPr lang="en-US" baseline="30000" dirty="0" smtClean="0"/>
              <a:t>2</a:t>
            </a:r>
            <a:r>
              <a:rPr lang="en-US" dirty="0" smtClean="0"/>
              <a:t>R goes up at high frequency due to </a:t>
            </a:r>
            <a:r>
              <a:rPr lang="en-US" b="1" dirty="0" smtClean="0"/>
              <a:t>skin effect</a:t>
            </a:r>
          </a:p>
          <a:p>
            <a:r>
              <a:rPr lang="en-US" dirty="0" smtClean="0"/>
              <a:t>Dielectric Losses – increases with voltage and frequency.  Best with air, or low dielectric constant.</a:t>
            </a:r>
          </a:p>
          <a:p>
            <a:r>
              <a:rPr lang="en-US" dirty="0" smtClean="0"/>
              <a:t>Induction or Radiation Losses – minimized with grounded coax and proper termination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495800" y="4800600"/>
            <a:ext cx="3962400" cy="331787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12-11</a:t>
            </a:r>
            <a:r>
              <a:rPr kumimoji="0" lang="en-US" sz="12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Line attenuation characteristics.</a:t>
            </a:r>
            <a:endParaRPr kumimoji="0" lang="en-US" sz="12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12-4 Propagation of DC Voltage Down a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Physical Explanation of Propagation</a:t>
            </a:r>
          </a:p>
          <a:p>
            <a:r>
              <a:rPr lang="en-US" dirty="0" smtClean="0"/>
              <a:t>Velocity of Propagation</a:t>
            </a:r>
          </a:p>
          <a:p>
            <a:r>
              <a:rPr lang="en-US" dirty="0" smtClean="0"/>
              <a:t>Delay Line</a:t>
            </a:r>
          </a:p>
          <a:p>
            <a:r>
              <a:rPr lang="en-US" dirty="0" smtClean="0"/>
              <a:t>Wavelength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787" name="fg12_01200.jpg" descr="fg12_0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371600"/>
            <a:ext cx="5084762" cy="3541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en-US" dirty="0" smtClean="0"/>
              <a:t>DC Propagation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4953000"/>
            <a:ext cx="8305800" cy="331787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12-12</a:t>
            </a:r>
            <a:r>
              <a:rPr kumimoji="0" lang="en-US" sz="12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DC voltage applied to a transmission line.</a:t>
            </a:r>
            <a:endParaRPr kumimoji="0" lang="en-US" sz="12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334000"/>
            <a:ext cx="7848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Look at it as sequential charging of capacitors through the inductors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835" name="fg12_01300.jpg" descr="fg12_013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143000"/>
            <a:ext cx="6172200" cy="260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dirty="0" smtClean="0"/>
              <a:t>Velocity of Propagation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143000" y="3886200"/>
          <a:ext cx="1504950" cy="2402639"/>
        </p:xfrm>
        <a:graphic>
          <a:graphicData uri="http://schemas.openxmlformats.org/presentationml/2006/ole">
            <p:oleObj spid="_x0000_s531460" name="Equation" r:id="rId5" imgW="723600" imgH="11556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419600" y="4800600"/>
          <a:ext cx="1714500" cy="857250"/>
        </p:xfrm>
        <a:graphic>
          <a:graphicData uri="http://schemas.openxmlformats.org/presentationml/2006/ole">
            <p:oleObj spid="_x0000_s531461" name="Equation" r:id="rId6" imgW="838080" imgH="41904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67200" y="4419600"/>
            <a:ext cx="2317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Wavelength in a line: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11-2</a:t>
            </a:r>
            <a:r>
              <a:rPr lang="en-US" sz="1200"/>
              <a:t>   Touch-tone dialing.</a:t>
            </a:r>
          </a:p>
        </p:txBody>
      </p:sp>
      <p:pic>
        <p:nvPicPr>
          <p:cNvPr id="476163" name="fg11_00200.jpg" descr="fg11_00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8313" y="914400"/>
            <a:ext cx="55911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12-5 </a:t>
            </a:r>
            <a:r>
              <a:rPr lang="en-US" dirty="0" err="1" smtClean="0"/>
              <a:t>Nonresonant</a:t>
            </a:r>
            <a:r>
              <a:rPr lang="en-US" dirty="0" smtClean="0"/>
              <a:t>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Traveling DC Waves</a:t>
            </a:r>
          </a:p>
          <a:p>
            <a:r>
              <a:rPr lang="en-US" dirty="0" smtClean="0"/>
              <a:t>Traveling AC Waves</a:t>
            </a:r>
          </a:p>
          <a:p>
            <a:endParaRPr lang="en-US" dirty="0" smtClean="0"/>
          </a:p>
          <a:p>
            <a:r>
              <a:rPr lang="en-US" dirty="0" smtClean="0"/>
              <a:t>Definition of a line terminated in its characteristic impedance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931" name="fg12_01400.jpg" descr="fg12_01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447800"/>
            <a:ext cx="5708650" cy="395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Traveling DC Waves</a:t>
            </a:r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4800" y="5486400"/>
            <a:ext cx="8305800" cy="331787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12-14</a:t>
            </a:r>
            <a:r>
              <a:rPr kumimoji="0" lang="en-US" sz="14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Charged </a:t>
            </a:r>
            <a:r>
              <a:rPr kumimoji="0" lang="en-US" sz="14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nonresonant</a:t>
            </a:r>
            <a:r>
              <a:rPr kumimoji="0" lang="en-US" sz="14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line.</a:t>
            </a:r>
            <a:endParaRPr kumimoji="0" lang="en-US" sz="14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979" name="fg12_01500.jpg" descr="fg12_01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838200"/>
            <a:ext cx="3505200" cy="5717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715962"/>
          </a:xfrm>
        </p:spPr>
        <p:txBody>
          <a:bodyPr/>
          <a:lstStyle/>
          <a:p>
            <a:r>
              <a:rPr lang="en-US" dirty="0" smtClean="0"/>
              <a:t>Traveling AC Waves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1219200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 signals move as a </a:t>
            </a:r>
            <a:r>
              <a:rPr lang="en-US" dirty="0" err="1" smtClean="0"/>
              <a:t>wavefront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instantaneous voltage along the points of the line reproduce the signal generator</a:t>
            </a:r>
          </a:p>
          <a:p>
            <a:endParaRPr lang="en-US" dirty="0"/>
          </a:p>
          <a:p>
            <a:r>
              <a:rPr lang="en-US" dirty="0" smtClean="0"/>
              <a:t>All the power is absorbed by the termination resistor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12-6 Resonant Transmission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DC Applied to an Open-Circuited Line</a:t>
            </a:r>
          </a:p>
          <a:p>
            <a:r>
              <a:rPr lang="en-US" dirty="0" smtClean="0"/>
              <a:t>Incident and Reflected Waves</a:t>
            </a:r>
          </a:p>
          <a:p>
            <a:r>
              <a:rPr lang="en-US" dirty="0" smtClean="0"/>
              <a:t>DC Applied to a Short-Circuited Line</a:t>
            </a:r>
          </a:p>
          <a:p>
            <a:r>
              <a:rPr lang="en-US" dirty="0" smtClean="0"/>
              <a:t>Standing Waves: Open Line</a:t>
            </a:r>
          </a:p>
          <a:p>
            <a:r>
              <a:rPr lang="en-US" dirty="0" smtClean="0"/>
              <a:t>Standing Waves: Shorted Line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27" name="fg12_01600.jpg" descr="fg12_01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143000"/>
            <a:ext cx="7237413" cy="362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 on an Open Circuit Line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2000" y="4800600"/>
            <a:ext cx="3962400" cy="331787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12-16</a:t>
            </a:r>
            <a:r>
              <a:rPr kumimoji="0" lang="en-US" sz="12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Open-ended transmission line.</a:t>
            </a:r>
            <a:endParaRPr kumimoji="0" lang="en-US" sz="12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334000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Voltage propagates to the end charging C3, then since no current can flow the charge in the inductors must dissipate into the capacitors, causes 2x voltage to be </a:t>
            </a:r>
            <a:r>
              <a:rPr lang="en-US" i="1" dirty="0" smtClean="0"/>
              <a:t>reflected</a:t>
            </a:r>
            <a:r>
              <a:rPr lang="en-US" dirty="0" smtClean="0"/>
              <a:t> back to the input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075" name="fg12_01700.jpg" descr="fg12_017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95400"/>
            <a:ext cx="5486400" cy="366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dirty="0" smtClean="0"/>
              <a:t>Incident and Reflected Waves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5562600"/>
            <a:ext cx="5257800" cy="331787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12-17</a:t>
            </a:r>
            <a:r>
              <a:rPr kumimoji="0" lang="en-US" sz="1200" b="0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Direct current applied to an open-circuited line.</a:t>
            </a:r>
            <a:endParaRPr kumimoji="0" lang="en-US" sz="12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6172200"/>
            <a:ext cx="776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DC at 1us the load “sees” DC, but the source doesn’t “see” DC until 1us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2286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Reflected V in phase</a:t>
            </a:r>
          </a:p>
          <a:p>
            <a:r>
              <a:rPr lang="en-US" dirty="0" smtClean="0"/>
              <a:t>Reflected I out of phase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123" name="fg12_01800.jpg" descr="fg12_01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90600"/>
            <a:ext cx="6324600" cy="406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019800" y="1752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Reflected V out of phase</a:t>
            </a:r>
          </a:p>
          <a:p>
            <a:r>
              <a:rPr lang="en-US" dirty="0" smtClean="0"/>
              <a:t>Reflected I in phase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r>
              <a:rPr lang="en-US" dirty="0" smtClean="0"/>
              <a:t>DC Applied to a Short-Circuited Line</a:t>
            </a:r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5105400"/>
            <a:ext cx="5257800" cy="331787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12-18</a:t>
            </a:r>
            <a:r>
              <a:rPr kumimoji="0" lang="en-US" sz="1200" b="0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Direct current applied to a short-circuited line.</a:t>
            </a:r>
            <a:endParaRPr kumimoji="0" lang="en-US" sz="12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171" name="fg12_01900.jpg" descr="fg12_019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52400"/>
            <a:ext cx="4724400" cy="660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dirty="0" smtClean="0"/>
              <a:t>Standing Waves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371600"/>
            <a:ext cx="2667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a line is not terminated appropriately a standing wave can develop, points in the line where the voltage and current never change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267" name="fg12_02000.jpg" descr="fg12_02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90600"/>
            <a:ext cx="4979987" cy="334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dirty="0" smtClean="0"/>
              <a:t>Standing Waves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4495800"/>
            <a:ext cx="5410200" cy="331787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12-20</a:t>
            </a:r>
            <a:r>
              <a:rPr kumimoji="0" lang="en-US" sz="1200" b="0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Conventional picture of standing—waves open line.</a:t>
            </a:r>
            <a:endParaRPr kumimoji="0" lang="en-US" sz="1200" b="0" i="0" u="none" strike="noStrike" kern="1200" cap="small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12-21   </a:t>
            </a:r>
            <a:r>
              <a:rPr lang="en-US" sz="1200"/>
              <a:t>Standing waves of voltage and current.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521219" name="fg12_02100.jpg" descr="fg12_02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5200" y="914400"/>
            <a:ext cx="45958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11-3</a:t>
            </a:r>
            <a:r>
              <a:rPr lang="en-US" sz="1200"/>
              <a:t>   Telephone system block diagram.</a:t>
            </a:r>
          </a:p>
        </p:txBody>
      </p:sp>
      <p:pic>
        <p:nvPicPr>
          <p:cNvPr id="478211" name="fg11_00300.jpg" descr="fg11_00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0550" y="914400"/>
            <a:ext cx="53451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>
            <a:noAutofit/>
          </a:bodyPr>
          <a:lstStyle/>
          <a:p>
            <a:pPr algn="l"/>
            <a:r>
              <a:rPr lang="en-US" sz="1600" b="1" dirty="0"/>
              <a:t>Figure 12-22</a:t>
            </a:r>
            <a:r>
              <a:rPr lang="en-US" sz="1600" dirty="0"/>
              <a:t>   Diagram for Example 12-6.</a:t>
            </a:r>
          </a:p>
        </p:txBody>
      </p:sp>
      <p:pic>
        <p:nvPicPr>
          <p:cNvPr id="525315" name="fg12_02200.jpg" descr="fg12_02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7025" y="914400"/>
            <a:ext cx="587216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12-7 Standing Wave Ratio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Reflection Coefficient: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Quarter-Wavelength Transformer</a:t>
            </a:r>
          </a:p>
          <a:p>
            <a:r>
              <a:rPr lang="en-US" dirty="0" smtClean="0"/>
              <a:t>Electrical Length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267200" y="1676400"/>
          <a:ext cx="2514600" cy="1618090"/>
        </p:xfrm>
        <a:graphic>
          <a:graphicData uri="http://schemas.openxmlformats.org/presentationml/2006/ole">
            <p:oleObj spid="_x0000_s566273" name="Equation" r:id="rId3" imgW="1460160" imgH="939600" progId="Equation.3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Mismatch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full generator power does not reach the load</a:t>
            </a:r>
          </a:p>
          <a:p>
            <a:r>
              <a:rPr lang="en-US" dirty="0" smtClean="0"/>
              <a:t>The cable dielectric may break down as a result of high-value standing waves of voltage (voltage nodes).</a:t>
            </a:r>
          </a:p>
          <a:p>
            <a:r>
              <a:rPr lang="en-US" dirty="0" smtClean="0"/>
              <a:t>The existence of reflections (and </a:t>
            </a:r>
            <a:r>
              <a:rPr lang="en-US" dirty="0" err="1" smtClean="0"/>
              <a:t>rereflections</a:t>
            </a:r>
            <a:r>
              <a:rPr lang="en-US" dirty="0" smtClean="0"/>
              <a:t>) increases the power loss in the form of I2R heating, especially at the high-value standing waves of current (current nodes)</a:t>
            </a:r>
          </a:p>
          <a:p>
            <a:r>
              <a:rPr lang="en-US" dirty="0" smtClean="0"/>
              <a:t>Noise problems are increased by mismatches</a:t>
            </a:r>
          </a:p>
          <a:p>
            <a:r>
              <a:rPr lang="en-US" dirty="0" smtClean="0"/>
              <a:t>“Ghost” signals can be created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265488" y="5715000"/>
          <a:ext cx="2309812" cy="793750"/>
        </p:xfrm>
        <a:graphic>
          <a:graphicData uri="http://schemas.openxmlformats.org/presentationml/2006/ole">
            <p:oleObj spid="_x0000_s630786" name="Equation" r:id="rId3" imgW="125712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363" name="fg12_02300.jpg" descr="fg12_023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370138"/>
            <a:ext cx="845661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Quarter-Wavelength Transformer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4800600"/>
            <a:ext cx="8305800" cy="331787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12-23</a:t>
            </a:r>
            <a:r>
              <a:rPr kumimoji="0" lang="en-US" sz="12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kumimoji="0" lang="en-US" sz="12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 pitchFamily="-108" charset="2"/>
              </a:rPr>
              <a:t></a:t>
            </a:r>
            <a:r>
              <a:rPr kumimoji="0" lang="en-US" sz="12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/4 matching section for Example 12-7.</a:t>
            </a:r>
            <a:endParaRPr kumimoji="0" lang="en-US" sz="12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429000" y="4114800"/>
          <a:ext cx="1600200" cy="487017"/>
        </p:xfrm>
        <a:graphic>
          <a:graphicData uri="http://schemas.openxmlformats.org/presentationml/2006/ole">
            <p:oleObj spid="_x0000_s623617" name="Equation" r:id="rId5" imgW="876240" imgH="26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411" name="fg12_02400.jpg" descr="fg12_02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8456613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Length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4876800"/>
            <a:ext cx="8305800" cy="331787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12-24</a:t>
            </a:r>
            <a:r>
              <a:rPr kumimoji="0" lang="en-US" sz="12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Effect of line electrical length.</a:t>
            </a:r>
            <a:endParaRPr kumimoji="0" lang="en-US" sz="12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54102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Transmission line effects are only important when the lines are electrically long.  For telephone 300Hz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signals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=621 miles, so it doesn’t really matter.  For 10 GHz signals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=3 cm.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12-8 The Smith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Transmission Line Impedance</a:t>
            </a:r>
          </a:p>
          <a:p>
            <a:r>
              <a:rPr lang="en-US" dirty="0" smtClean="0"/>
              <a:t>Smith Chart Introduction</a:t>
            </a:r>
          </a:p>
          <a:p>
            <a:r>
              <a:rPr lang="en-US" dirty="0" smtClean="0"/>
              <a:t>Using the Smith Chart</a:t>
            </a:r>
          </a:p>
          <a:p>
            <a:r>
              <a:rPr lang="en-US" dirty="0" smtClean="0"/>
              <a:t>Corrections for Transmission Loss</a:t>
            </a:r>
          </a:p>
          <a:p>
            <a:r>
              <a:rPr lang="en-US" dirty="0" smtClean="0"/>
              <a:t>Matching Using the Smith Chart</a:t>
            </a:r>
          </a:p>
          <a:p>
            <a:r>
              <a:rPr lang="en-US" dirty="0" smtClean="0"/>
              <a:t>Stub Tuners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459" name="fg12_02500.jpg" descr="fg12_025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533400"/>
            <a:ext cx="6324600" cy="593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dirty="0" smtClean="0"/>
              <a:t>Smith Chart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81200" y="6096000"/>
            <a:ext cx="2667000" cy="331787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12-24   </a:t>
            </a:r>
            <a:r>
              <a:rPr kumimoji="0" lang="en-US" sz="12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Smith chart. </a:t>
            </a:r>
            <a:endParaRPr kumimoji="0" lang="en-US" sz="12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28600" y="1219199"/>
          <a:ext cx="2819400" cy="726209"/>
        </p:xfrm>
        <a:graphic>
          <a:graphicData uri="http://schemas.openxmlformats.org/presentationml/2006/ole">
            <p:oleObj spid="_x0000_s621569" name="Equation" r:id="rId5" imgW="1676160" imgH="43164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2286000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 impedance at a point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12-26</a:t>
            </a:r>
            <a:r>
              <a:rPr lang="en-US" sz="1200"/>
              <a:t>   Smith chart for Example 12-8.</a:t>
            </a:r>
          </a:p>
        </p:txBody>
      </p:sp>
      <p:pic>
        <p:nvPicPr>
          <p:cNvPr id="533507" name="fg12_02600.jpg" descr="fg12_02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6813" y="800100"/>
            <a:ext cx="426878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12-27</a:t>
            </a:r>
            <a:r>
              <a:rPr lang="en-US" sz="1200"/>
              <a:t>   Smith chart for Example 12-9.</a:t>
            </a:r>
          </a:p>
        </p:txBody>
      </p:sp>
      <p:pic>
        <p:nvPicPr>
          <p:cNvPr id="535555" name="fg12_02700.jpg" descr="fg12_027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4900" y="533400"/>
            <a:ext cx="439261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12-28</a:t>
            </a:r>
            <a:r>
              <a:rPr lang="en-US" sz="1200"/>
              <a:t>   Stub tuners.</a:t>
            </a:r>
          </a:p>
        </p:txBody>
      </p:sp>
      <p:pic>
        <p:nvPicPr>
          <p:cNvPr id="537603" name="fg12_02800.jpg" descr="fg12_02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813" y="914400"/>
            <a:ext cx="52101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11-4</a:t>
            </a:r>
            <a:r>
              <a:rPr lang="en-US" sz="1200"/>
              <a:t>   Two- to four-wire conversion.</a:t>
            </a:r>
          </a:p>
        </p:txBody>
      </p:sp>
      <p:pic>
        <p:nvPicPr>
          <p:cNvPr id="480259" name="fg11_00400.jpg" descr="fg11_00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603500"/>
            <a:ext cx="8456613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12-29</a:t>
            </a:r>
            <a:r>
              <a:rPr lang="en-US" sz="1200"/>
              <a:t>   Smith chart for Example 12-10.</a:t>
            </a:r>
          </a:p>
        </p:txBody>
      </p:sp>
      <p:pic>
        <p:nvPicPr>
          <p:cNvPr id="539651" name="fg12_02900.jpg" descr="fg12_029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1738" y="685800"/>
            <a:ext cx="41846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12-9 Transmission Line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Discrete Circuit Simulation</a:t>
            </a:r>
          </a:p>
          <a:p>
            <a:r>
              <a:rPr lang="en-US" dirty="0" err="1" smtClean="0"/>
              <a:t>Baluns</a:t>
            </a:r>
            <a:endParaRPr lang="en-US" dirty="0" smtClean="0"/>
          </a:p>
          <a:p>
            <a:r>
              <a:rPr lang="en-US" dirty="0" smtClean="0"/>
              <a:t>Transmission Lines as Filters</a:t>
            </a:r>
          </a:p>
          <a:p>
            <a:r>
              <a:rPr lang="en-US" dirty="0" smtClean="0"/>
              <a:t>Slotted Lines</a:t>
            </a:r>
          </a:p>
          <a:p>
            <a:r>
              <a:rPr lang="en-US" dirty="0" smtClean="0"/>
              <a:t>Time-Domain </a:t>
            </a:r>
            <a:r>
              <a:rPr lang="en-US" dirty="0" err="1" smtClean="0"/>
              <a:t>Reflectometery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12-30</a:t>
            </a:r>
            <a:r>
              <a:rPr lang="en-US" sz="1200"/>
              <a:t>   Transmission line section equivalency.</a:t>
            </a:r>
          </a:p>
        </p:txBody>
      </p:sp>
      <p:pic>
        <p:nvPicPr>
          <p:cNvPr id="541699" name="fg12_03000.jpg" descr="fg12_03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2725" y="914400"/>
            <a:ext cx="6102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12-31</a:t>
            </a:r>
            <a:r>
              <a:rPr lang="en-US" sz="1200"/>
              <a:t>   Baluns.</a:t>
            </a:r>
          </a:p>
        </p:txBody>
      </p:sp>
      <p:pic>
        <p:nvPicPr>
          <p:cNvPr id="543747" name="fg12_03100.jpg" descr="fg12_03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22400"/>
            <a:ext cx="8456613" cy="401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12-32</a:t>
            </a:r>
            <a:r>
              <a:rPr lang="en-US" sz="1200"/>
              <a:t>   Quarter-wave filters.</a:t>
            </a:r>
          </a:p>
        </p:txBody>
      </p:sp>
      <p:pic>
        <p:nvPicPr>
          <p:cNvPr id="545795" name="fg12_03200.jpg" descr="fg12_03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68425"/>
            <a:ext cx="8456613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12-33</a:t>
            </a:r>
            <a:r>
              <a:rPr lang="en-US" sz="1200"/>
              <a:t>   Time-domain reflectometry.</a:t>
            </a:r>
          </a:p>
        </p:txBody>
      </p:sp>
      <p:pic>
        <p:nvPicPr>
          <p:cNvPr id="549891" name="fg12_0330a.jpg" descr="fg12_0330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7150" y="914400"/>
            <a:ext cx="38719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12-33 (continued)</a:t>
            </a:r>
            <a:r>
              <a:rPr lang="en-US" sz="1200"/>
              <a:t>   Time-domain reflectometry.</a:t>
            </a:r>
          </a:p>
        </p:txBody>
      </p:sp>
      <p:pic>
        <p:nvPicPr>
          <p:cNvPr id="547843" name="fg12_0330b.jpg" descr="fg12_0330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1963" y="914400"/>
            <a:ext cx="30638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12-10 Troubleshooting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Common Applications</a:t>
            </a:r>
          </a:p>
          <a:p>
            <a:r>
              <a:rPr lang="en-US" dirty="0" smtClean="0"/>
              <a:t>Losses on Transmission Lines</a:t>
            </a:r>
          </a:p>
          <a:p>
            <a:r>
              <a:rPr lang="en-US" dirty="0" smtClean="0"/>
              <a:t>Interference on Transmission Lines</a:t>
            </a:r>
          </a:p>
          <a:p>
            <a:r>
              <a:rPr lang="en-US" dirty="0" smtClean="0"/>
              <a:t>Cable Testing</a:t>
            </a:r>
          </a:p>
          <a:p>
            <a:r>
              <a:rPr lang="en-US" dirty="0" smtClean="0"/>
              <a:t>Television Antenna Line Repair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12-34</a:t>
            </a:r>
            <a:r>
              <a:rPr lang="en-US" sz="1200"/>
              <a:t>   Heat radiation and leakage losses.</a:t>
            </a:r>
          </a:p>
        </p:txBody>
      </p:sp>
      <p:pic>
        <p:nvPicPr>
          <p:cNvPr id="551939" name="fg12_03400.jpg" descr="fg12_03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0988" y="914400"/>
            <a:ext cx="596423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12-11 Troubleshooting w/ Multisim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11-5</a:t>
            </a:r>
            <a:r>
              <a:rPr lang="en-US" sz="1200"/>
              <a:t>   Attenuation for 12,000 ft of 26-gauge wire.</a:t>
            </a:r>
          </a:p>
        </p:txBody>
      </p:sp>
      <p:pic>
        <p:nvPicPr>
          <p:cNvPr id="484355" name="fg11_00500.jpg" descr="fg11_00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9775" y="914400"/>
            <a:ext cx="504666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12-35</a:t>
            </a:r>
            <a:r>
              <a:rPr lang="en-US" sz="1200"/>
              <a:t>   An example of using the Multisim Network Analyzer to analyze a 50-Ω resistor.</a:t>
            </a:r>
          </a:p>
        </p:txBody>
      </p:sp>
      <p:pic>
        <p:nvPicPr>
          <p:cNvPr id="553987" name="fg12_03500.jpg" descr="fg12_03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175" y="914400"/>
            <a:ext cx="651986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12-36</a:t>
            </a:r>
            <a:r>
              <a:rPr lang="en-US" sz="1200"/>
              <a:t>   The Smith chart for the test of the 50- Ω resistor.</a:t>
            </a:r>
          </a:p>
        </p:txBody>
      </p:sp>
      <p:pic>
        <p:nvPicPr>
          <p:cNvPr id="556035" name="fg12_03600.jpg" descr="fg12_03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2388" y="914400"/>
            <a:ext cx="642143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12-37</a:t>
            </a:r>
            <a:r>
              <a:rPr lang="en-US" sz="1200"/>
              <a:t>   The Smith chart result for the simple </a:t>
            </a:r>
            <a:r>
              <a:rPr lang="en-US" sz="1200" i="1"/>
              <a:t>RC</a:t>
            </a:r>
            <a:r>
              <a:rPr lang="en-US" sz="1200"/>
              <a:t> network.</a:t>
            </a:r>
          </a:p>
        </p:txBody>
      </p:sp>
      <p:pic>
        <p:nvPicPr>
          <p:cNvPr id="558083" name="fg12_03700.jpg" descr="fg12_037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2388" y="914400"/>
            <a:ext cx="642143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12-38</a:t>
            </a:r>
            <a:r>
              <a:rPr lang="en-US" sz="1200"/>
              <a:t>   The Smith chart result for the simple </a:t>
            </a:r>
            <a:r>
              <a:rPr lang="en-US" sz="1200" i="1"/>
              <a:t>RL</a:t>
            </a:r>
            <a:r>
              <a:rPr lang="en-US" sz="1200"/>
              <a:t> network. </a:t>
            </a:r>
          </a:p>
        </p:txBody>
      </p:sp>
      <p:pic>
        <p:nvPicPr>
          <p:cNvPr id="560131" name="fg12_03800.jpg" descr="fg12_03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2388" y="914400"/>
            <a:ext cx="642143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11-6</a:t>
            </a:r>
            <a:r>
              <a:rPr lang="en-US" sz="1200"/>
              <a:t>   Attenuation distortion limit for 3002 channel.</a:t>
            </a:r>
          </a:p>
        </p:txBody>
      </p:sp>
      <p:pic>
        <p:nvPicPr>
          <p:cNvPr id="488451" name="fg11_00600.jpg" descr="fg11_00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3988" y="914400"/>
            <a:ext cx="62198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11-7   </a:t>
            </a:r>
            <a:r>
              <a:rPr lang="en-US" sz="1200"/>
              <a:t>Delay equalization. </a:t>
            </a:r>
          </a:p>
        </p:txBody>
      </p:sp>
      <p:pic>
        <p:nvPicPr>
          <p:cNvPr id="486403" name="fg11_00700.jpg" descr="fg11_007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914400"/>
            <a:ext cx="649446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331787"/>
          </a:xfrm>
        </p:spPr>
        <p:txBody>
          <a:bodyPr/>
          <a:lstStyle/>
          <a:p>
            <a:pPr algn="l"/>
            <a:r>
              <a:rPr lang="en-US" sz="1200" b="1"/>
              <a:t>Figure 11-8</a:t>
            </a:r>
            <a:r>
              <a:rPr lang="en-US" sz="1200"/>
              <a:t>   SS7 levels.</a:t>
            </a:r>
          </a:p>
        </p:txBody>
      </p:sp>
      <p:pic>
        <p:nvPicPr>
          <p:cNvPr id="490499" name="fg11_00800.jpg" descr="fg11_00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8963" y="914400"/>
            <a:ext cx="53498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1786</TotalTime>
  <Words>1311</Words>
  <Application>Microsoft Office PowerPoint</Application>
  <PresentationFormat>On-screen Show (4:3)</PresentationFormat>
  <Paragraphs>247</Paragraphs>
  <Slides>63</Slides>
  <Notes>46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4" baseType="lpstr">
      <vt:lpstr>Arial</vt:lpstr>
      <vt:lpstr>Times New Roman</vt:lpstr>
      <vt:lpstr>Times</vt:lpstr>
      <vt:lpstr>Wingdings</vt:lpstr>
      <vt:lpstr>ＭＳ Ｐゴシック</vt:lpstr>
      <vt:lpstr>Arial</vt:lpstr>
      <vt:lpstr>Arial</vt:lpstr>
      <vt:lpstr>Arial</vt:lpstr>
      <vt:lpstr>Symbol</vt:lpstr>
      <vt:lpstr>Oriel</vt:lpstr>
      <vt:lpstr>Microsoft Equation 3.0</vt:lpstr>
      <vt:lpstr>EE 350 / ECE 490 Analog Communication Systems</vt:lpstr>
      <vt:lpstr>Figure 11-1   Telephone representation.</vt:lpstr>
      <vt:lpstr>Figure 11-2   Touch-tone dialing.</vt:lpstr>
      <vt:lpstr>Figure 11-3   Telephone system block diagram.</vt:lpstr>
      <vt:lpstr>Figure 11-4   Two- to four-wire conversion.</vt:lpstr>
      <vt:lpstr>Figure 11-5   Attenuation for 12,000 ft of 26-gauge wire.</vt:lpstr>
      <vt:lpstr>Figure 11-6   Attenuation distortion limit for 3002 channel.</vt:lpstr>
      <vt:lpstr>Figure 11-7   Delay equalization. </vt:lpstr>
      <vt:lpstr>Figure 11-8   SS7 levels.</vt:lpstr>
      <vt:lpstr>Figure 11-9   An example of captured telephone signaling messages as displayed using a Tektronix  K15 protocol analyzer.</vt:lpstr>
      <vt:lpstr>Figure 11-10   Configuration on the protocol analyzer set to display only the “temporary failure messages. </vt:lpstr>
      <vt:lpstr>EE 350 / ECE 490 Analog Communication Systems</vt:lpstr>
      <vt:lpstr>Objectives</vt:lpstr>
      <vt:lpstr>12-1 Introduction</vt:lpstr>
      <vt:lpstr>12-2 Types of Transmission Lines</vt:lpstr>
      <vt:lpstr>Two-Wire Open Line</vt:lpstr>
      <vt:lpstr>Unshielded Twisted Pair (UTP)</vt:lpstr>
      <vt:lpstr>Shielded Pair</vt:lpstr>
      <vt:lpstr>Coaxial</vt:lpstr>
      <vt:lpstr>Coax Connectors</vt:lpstr>
      <vt:lpstr>Balanced/Unbalanced Lines</vt:lpstr>
      <vt:lpstr>12-3 Electrical Characteristics of Transmission Lines</vt:lpstr>
      <vt:lpstr>Two-Wire Transmission Line</vt:lpstr>
      <vt:lpstr>Characteristic Impedance</vt:lpstr>
      <vt:lpstr>Determining Characteristic Impedance</vt:lpstr>
      <vt:lpstr>Transmission Line Losses</vt:lpstr>
      <vt:lpstr>12-4 Propagation of DC Voltage Down a Line</vt:lpstr>
      <vt:lpstr>DC Propagation</vt:lpstr>
      <vt:lpstr>Velocity of Propagation</vt:lpstr>
      <vt:lpstr>12-5 Nonresonant Line</vt:lpstr>
      <vt:lpstr>Traveling DC Waves</vt:lpstr>
      <vt:lpstr>Traveling AC Waves</vt:lpstr>
      <vt:lpstr>12-6 Resonant Transmission Line</vt:lpstr>
      <vt:lpstr>DC on an Open Circuit Line</vt:lpstr>
      <vt:lpstr>Incident and Reflected Waves</vt:lpstr>
      <vt:lpstr>DC Applied to a Short-Circuited Line</vt:lpstr>
      <vt:lpstr>Standing Waves</vt:lpstr>
      <vt:lpstr>Standing Waves</vt:lpstr>
      <vt:lpstr>Figure 12-21   Standing waves of voltage and current.</vt:lpstr>
      <vt:lpstr>Figure 12-22   Diagram for Example 12-6.</vt:lpstr>
      <vt:lpstr>12-7 Standing Wave Ratio</vt:lpstr>
      <vt:lpstr>Effects of Mismatch</vt:lpstr>
      <vt:lpstr>Quarter-Wavelength Transformer</vt:lpstr>
      <vt:lpstr>Electrical Length</vt:lpstr>
      <vt:lpstr>12-8 The Smith Chart</vt:lpstr>
      <vt:lpstr>Smith Chart</vt:lpstr>
      <vt:lpstr>Figure 12-26   Smith chart for Example 12-8.</vt:lpstr>
      <vt:lpstr>Figure 12-27   Smith chart for Example 12-9.</vt:lpstr>
      <vt:lpstr>Figure 12-28   Stub tuners.</vt:lpstr>
      <vt:lpstr>Figure 12-29   Smith chart for Example 12-10.</vt:lpstr>
      <vt:lpstr>12-9 Transmission Line Applications</vt:lpstr>
      <vt:lpstr>Figure 12-30   Transmission line section equivalency.</vt:lpstr>
      <vt:lpstr>Figure 12-31   Baluns.</vt:lpstr>
      <vt:lpstr>Figure 12-32   Quarter-wave filters.</vt:lpstr>
      <vt:lpstr>Figure 12-33   Time-domain reflectometry.</vt:lpstr>
      <vt:lpstr>Figure 12-33 (continued)   Time-domain reflectometry.</vt:lpstr>
      <vt:lpstr>12-10 Troubleshooting</vt:lpstr>
      <vt:lpstr>Figure 12-34   Heat radiation and leakage losses.</vt:lpstr>
      <vt:lpstr>12-11 Troubleshooting w/ Multisim</vt:lpstr>
      <vt:lpstr>Figure 12-35   An example of using the Multisim Network Analyzer to analyze a 50-Ω resistor.</vt:lpstr>
      <vt:lpstr>Figure 12-36   The Smith chart for the test of the 50- Ω resistor.</vt:lpstr>
      <vt:lpstr>Figure 12-37   The Smith chart result for the simple RC network.</vt:lpstr>
      <vt:lpstr>Figure 12-38   The Smith chart result for the simple RL network. </vt:lpstr>
    </vt:vector>
  </TitlesOfParts>
  <Company>Workflow Data Systems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</dc:title>
  <dc:creator>James Ramsey</dc:creator>
  <cp:lastModifiedBy>Ryan Munden</cp:lastModifiedBy>
  <cp:revision>44</cp:revision>
  <dcterms:created xsi:type="dcterms:W3CDTF">2007-06-03T22:26:57Z</dcterms:created>
  <dcterms:modified xsi:type="dcterms:W3CDTF">2010-03-31T01:32:53Z</dcterms:modified>
</cp:coreProperties>
</file>