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65"/>
  </p:notesMasterIdLst>
  <p:sldIdLst>
    <p:sldId id="367" r:id="rId2"/>
    <p:sldId id="368" r:id="rId3"/>
    <p:sldId id="383" r:id="rId4"/>
    <p:sldId id="384" r:id="rId5"/>
    <p:sldId id="318" r:id="rId6"/>
    <p:sldId id="400" r:id="rId7"/>
    <p:sldId id="401" r:id="rId8"/>
    <p:sldId id="319" r:id="rId9"/>
    <p:sldId id="320" r:id="rId10"/>
    <p:sldId id="321" r:id="rId11"/>
    <p:sldId id="322" r:id="rId12"/>
    <p:sldId id="323" r:id="rId13"/>
    <p:sldId id="324" r:id="rId14"/>
    <p:sldId id="385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86" r:id="rId24"/>
    <p:sldId id="333" r:id="rId25"/>
    <p:sldId id="334" r:id="rId26"/>
    <p:sldId id="335" r:id="rId27"/>
    <p:sldId id="387" r:id="rId28"/>
    <p:sldId id="336" r:id="rId29"/>
    <p:sldId id="337" r:id="rId30"/>
    <p:sldId id="338" r:id="rId31"/>
    <p:sldId id="388" r:id="rId32"/>
    <p:sldId id="389" r:id="rId33"/>
    <p:sldId id="340" r:id="rId34"/>
    <p:sldId id="391" r:id="rId35"/>
    <p:sldId id="341" r:id="rId36"/>
    <p:sldId id="342" r:id="rId37"/>
    <p:sldId id="344" r:id="rId38"/>
    <p:sldId id="345" r:id="rId39"/>
    <p:sldId id="346" r:id="rId40"/>
    <p:sldId id="347" r:id="rId41"/>
    <p:sldId id="393" r:id="rId42"/>
    <p:sldId id="348" r:id="rId43"/>
    <p:sldId id="349" r:id="rId44"/>
    <p:sldId id="350" r:id="rId45"/>
    <p:sldId id="351" r:id="rId46"/>
    <p:sldId id="394" r:id="rId47"/>
    <p:sldId id="352" r:id="rId48"/>
    <p:sldId id="353" r:id="rId49"/>
    <p:sldId id="354" r:id="rId50"/>
    <p:sldId id="355" r:id="rId51"/>
    <p:sldId id="356" r:id="rId52"/>
    <p:sldId id="357" r:id="rId53"/>
    <p:sldId id="358" r:id="rId54"/>
    <p:sldId id="361" r:id="rId55"/>
    <p:sldId id="398" r:id="rId56"/>
    <p:sldId id="399" r:id="rId57"/>
    <p:sldId id="395" r:id="rId58"/>
    <p:sldId id="396" r:id="rId59"/>
    <p:sldId id="397" r:id="rId60"/>
    <p:sldId id="363" r:id="rId61"/>
    <p:sldId id="364" r:id="rId62"/>
    <p:sldId id="365" r:id="rId63"/>
    <p:sldId id="366" r:id="rId6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86FF"/>
    <a:srgbClr val="DA8C8C"/>
    <a:srgbClr val="97D4FB"/>
    <a:srgbClr val="F7F7F7"/>
    <a:srgbClr val="000000"/>
    <a:srgbClr val="F9C486"/>
    <a:srgbClr val="B50D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41" autoAdjust="0"/>
    <p:restoredTop sz="91443" autoAdjust="0"/>
  </p:normalViewPr>
  <p:slideViewPr>
    <p:cSldViewPr>
      <p:cViewPr>
        <p:scale>
          <a:sx n="100" d="100"/>
          <a:sy n="100" d="100"/>
        </p:scale>
        <p:origin x="-1086" y="-8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55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A233CF8-A509-460C-8218-2BF130D999B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5247C7-C22C-4A80-889B-B8F216785114}" type="slidenum">
              <a:rPr lang="en-US"/>
              <a:pPr/>
              <a:t>5</a:t>
            </a:fld>
            <a:endParaRPr lang="en-US"/>
          </a:p>
        </p:txBody>
      </p:sp>
      <p:sp>
        <p:nvSpPr>
          <p:cNvPr id="47513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513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9A7714-9BAA-42E6-B929-2DC86BEC1554}" type="slidenum">
              <a:rPr lang="en-US"/>
              <a:pPr/>
              <a:t>17</a:t>
            </a:fld>
            <a:endParaRPr lang="en-US"/>
          </a:p>
        </p:txBody>
      </p:sp>
      <p:sp>
        <p:nvSpPr>
          <p:cNvPr id="49357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357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F8FF10-F8C1-44B8-A44D-F02E4C7141DC}" type="slidenum">
              <a:rPr lang="en-US"/>
              <a:pPr/>
              <a:t>18</a:t>
            </a:fld>
            <a:endParaRPr lang="en-US"/>
          </a:p>
        </p:txBody>
      </p:sp>
      <p:sp>
        <p:nvSpPr>
          <p:cNvPr id="49561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561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B7DD6B-2D2E-43FA-AEB8-AC900039DC15}" type="slidenum">
              <a:rPr lang="en-US"/>
              <a:pPr/>
              <a:t>19</a:t>
            </a:fld>
            <a:endParaRPr lang="en-US"/>
          </a:p>
        </p:txBody>
      </p:sp>
      <p:sp>
        <p:nvSpPr>
          <p:cNvPr id="49766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766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63A9F1-7614-4C5D-BADC-C17CB292F046}" type="slidenum">
              <a:rPr lang="en-US"/>
              <a:pPr/>
              <a:t>20</a:t>
            </a:fld>
            <a:endParaRPr lang="en-US"/>
          </a:p>
        </p:txBody>
      </p:sp>
      <p:sp>
        <p:nvSpPr>
          <p:cNvPr id="49971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971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644F51-27F2-4659-A2D0-D349BC3550EE}" type="slidenum">
              <a:rPr lang="en-US"/>
              <a:pPr/>
              <a:t>21</a:t>
            </a:fld>
            <a:endParaRPr lang="en-US"/>
          </a:p>
        </p:txBody>
      </p:sp>
      <p:sp>
        <p:nvSpPr>
          <p:cNvPr id="50176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6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04FB1A-6BFB-42C9-81C1-65B0EF2D76F2}" type="slidenum">
              <a:rPr lang="en-US"/>
              <a:pPr/>
              <a:t>22</a:t>
            </a:fld>
            <a:endParaRPr lang="en-US"/>
          </a:p>
        </p:txBody>
      </p:sp>
      <p:sp>
        <p:nvSpPr>
          <p:cNvPr id="50381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381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6D4020-A5D4-4B46-ACB5-DB1B28FD5F7E}" type="slidenum">
              <a:rPr lang="en-US"/>
              <a:pPr/>
              <a:t>24</a:t>
            </a:fld>
            <a:endParaRPr lang="en-US"/>
          </a:p>
        </p:txBody>
      </p:sp>
      <p:sp>
        <p:nvSpPr>
          <p:cNvPr id="50585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585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273DF3-8009-4E9F-A3BE-8CAE4C0751F6}" type="slidenum">
              <a:rPr lang="en-US"/>
              <a:pPr/>
              <a:t>25</a:t>
            </a:fld>
            <a:endParaRPr lang="en-US"/>
          </a:p>
        </p:txBody>
      </p:sp>
      <p:sp>
        <p:nvSpPr>
          <p:cNvPr id="50790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790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E7A28B-246E-4665-A770-80E6724966D3}" type="slidenum">
              <a:rPr lang="en-US"/>
              <a:pPr/>
              <a:t>26</a:t>
            </a:fld>
            <a:endParaRPr lang="en-US"/>
          </a:p>
        </p:txBody>
      </p:sp>
      <p:sp>
        <p:nvSpPr>
          <p:cNvPr id="50995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995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C3CF8A-4050-4328-BA2E-F0E6FD866363}" type="slidenum">
              <a:rPr lang="en-US"/>
              <a:pPr/>
              <a:t>28</a:t>
            </a:fld>
            <a:endParaRPr lang="en-US"/>
          </a:p>
        </p:txBody>
      </p:sp>
      <p:sp>
        <p:nvSpPr>
          <p:cNvPr id="51200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0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244ACC-F4DB-4B64-A6C3-B512EAA77BEE}" type="slidenum">
              <a:rPr lang="en-US"/>
              <a:pPr/>
              <a:t>8</a:t>
            </a:fld>
            <a:endParaRPr lang="en-US"/>
          </a:p>
        </p:txBody>
      </p:sp>
      <p:sp>
        <p:nvSpPr>
          <p:cNvPr id="47718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718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11EB81-3ADD-42DF-B311-EBED54E13107}" type="slidenum">
              <a:rPr lang="en-US"/>
              <a:pPr/>
              <a:t>29</a:t>
            </a:fld>
            <a:endParaRPr lang="en-US"/>
          </a:p>
        </p:txBody>
      </p:sp>
      <p:sp>
        <p:nvSpPr>
          <p:cNvPr id="51405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405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194633-64A1-4D1C-9A22-D89EF8A19E25}" type="slidenum">
              <a:rPr lang="en-US"/>
              <a:pPr/>
              <a:t>30</a:t>
            </a:fld>
            <a:endParaRPr lang="en-US"/>
          </a:p>
        </p:txBody>
      </p:sp>
      <p:sp>
        <p:nvSpPr>
          <p:cNvPr id="51609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609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3D1330-ACF6-450A-9C7A-27B4857FC88A}" type="slidenum">
              <a:rPr lang="en-US"/>
              <a:pPr/>
              <a:t>33</a:t>
            </a:fld>
            <a:endParaRPr lang="en-US"/>
          </a:p>
        </p:txBody>
      </p:sp>
      <p:sp>
        <p:nvSpPr>
          <p:cNvPr id="52019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019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2A4571-5BBB-4474-BFF7-196E949F56F2}" type="slidenum">
              <a:rPr lang="en-US"/>
              <a:pPr/>
              <a:t>35</a:t>
            </a:fld>
            <a:endParaRPr lang="en-US"/>
          </a:p>
        </p:txBody>
      </p:sp>
      <p:sp>
        <p:nvSpPr>
          <p:cNvPr id="52224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4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FD9CC0-36DE-483D-A32C-DAFCD15E46F6}" type="slidenum">
              <a:rPr lang="en-US"/>
              <a:pPr/>
              <a:t>36</a:t>
            </a:fld>
            <a:endParaRPr lang="en-US"/>
          </a:p>
        </p:txBody>
      </p:sp>
      <p:sp>
        <p:nvSpPr>
          <p:cNvPr id="52429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429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93E873-4FFA-4A9E-B17E-1CFC6F6C2805}" type="slidenum">
              <a:rPr lang="en-US"/>
              <a:pPr/>
              <a:t>37</a:t>
            </a:fld>
            <a:endParaRPr lang="en-US"/>
          </a:p>
        </p:txBody>
      </p:sp>
      <p:sp>
        <p:nvSpPr>
          <p:cNvPr id="52838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838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39018E-D219-42ED-AEAF-4F2F6F89733F}" type="slidenum">
              <a:rPr lang="en-US"/>
              <a:pPr/>
              <a:t>38</a:t>
            </a:fld>
            <a:endParaRPr lang="en-US"/>
          </a:p>
        </p:txBody>
      </p:sp>
      <p:sp>
        <p:nvSpPr>
          <p:cNvPr id="53043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043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478330-3498-4D9C-8FDB-DB5CADB905F4}" type="slidenum">
              <a:rPr lang="en-US"/>
              <a:pPr/>
              <a:t>39</a:t>
            </a:fld>
            <a:endParaRPr lang="en-US"/>
          </a:p>
        </p:txBody>
      </p:sp>
      <p:sp>
        <p:nvSpPr>
          <p:cNvPr id="53248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48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5FEB62-A9C5-4FFD-9718-EBD2E5DBA783}" type="slidenum">
              <a:rPr lang="en-US"/>
              <a:pPr/>
              <a:t>40</a:t>
            </a:fld>
            <a:endParaRPr lang="en-US"/>
          </a:p>
        </p:txBody>
      </p:sp>
      <p:sp>
        <p:nvSpPr>
          <p:cNvPr id="53453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453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05F809-D90E-427C-93ED-78AE2B56C804}" type="slidenum">
              <a:rPr lang="en-US"/>
              <a:pPr/>
              <a:t>42</a:t>
            </a:fld>
            <a:endParaRPr lang="en-US"/>
          </a:p>
        </p:txBody>
      </p:sp>
      <p:sp>
        <p:nvSpPr>
          <p:cNvPr id="53657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657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1D1B26-8FD5-49F1-98AA-8DA3C7ADB150}" type="slidenum">
              <a:rPr lang="en-US"/>
              <a:pPr/>
              <a:t>9</a:t>
            </a:fld>
            <a:endParaRPr lang="en-US"/>
          </a:p>
        </p:txBody>
      </p:sp>
      <p:sp>
        <p:nvSpPr>
          <p:cNvPr id="47923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923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8E958D-7CC0-4F3E-B9A1-3258E3B63345}" type="slidenum">
              <a:rPr lang="en-US"/>
              <a:pPr/>
              <a:t>43</a:t>
            </a:fld>
            <a:endParaRPr lang="en-US"/>
          </a:p>
        </p:txBody>
      </p:sp>
      <p:sp>
        <p:nvSpPr>
          <p:cNvPr id="53862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862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6DF095-C9ED-44B9-ABCC-62F87267BD2A}" type="slidenum">
              <a:rPr lang="en-US"/>
              <a:pPr/>
              <a:t>44</a:t>
            </a:fld>
            <a:endParaRPr lang="en-US"/>
          </a:p>
        </p:txBody>
      </p:sp>
      <p:sp>
        <p:nvSpPr>
          <p:cNvPr id="54067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067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A23170-EC5E-4891-9F57-88EE22D73992}" type="slidenum">
              <a:rPr lang="en-US"/>
              <a:pPr/>
              <a:t>45</a:t>
            </a:fld>
            <a:endParaRPr lang="en-US"/>
          </a:p>
        </p:txBody>
      </p:sp>
      <p:sp>
        <p:nvSpPr>
          <p:cNvPr id="54272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2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1A6A92-55F9-4205-A716-AC10A1A26D0D}" type="slidenum">
              <a:rPr lang="en-US"/>
              <a:pPr/>
              <a:t>47</a:t>
            </a:fld>
            <a:endParaRPr lang="en-US"/>
          </a:p>
        </p:txBody>
      </p:sp>
      <p:sp>
        <p:nvSpPr>
          <p:cNvPr id="54477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477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D690EF-D7A3-4B4B-807D-9074EB1876AE}" type="slidenum">
              <a:rPr lang="en-US"/>
              <a:pPr/>
              <a:t>48</a:t>
            </a:fld>
            <a:endParaRPr lang="en-US"/>
          </a:p>
        </p:txBody>
      </p:sp>
      <p:sp>
        <p:nvSpPr>
          <p:cNvPr id="54681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681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3A5015-E72B-4C3C-93F3-6A519A4A82E7}" type="slidenum">
              <a:rPr lang="en-US"/>
              <a:pPr/>
              <a:t>49</a:t>
            </a:fld>
            <a:endParaRPr lang="en-US"/>
          </a:p>
        </p:txBody>
      </p:sp>
      <p:sp>
        <p:nvSpPr>
          <p:cNvPr id="54886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886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381CA8-1250-4A72-83BD-3C13CB8D7CE6}" type="slidenum">
              <a:rPr lang="en-US"/>
              <a:pPr/>
              <a:t>50</a:t>
            </a:fld>
            <a:endParaRPr lang="en-US"/>
          </a:p>
        </p:txBody>
      </p:sp>
      <p:sp>
        <p:nvSpPr>
          <p:cNvPr id="55091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091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CEF4BB-1F49-4D7D-9D2C-34CD4294E45F}" type="slidenum">
              <a:rPr lang="en-US"/>
              <a:pPr/>
              <a:t>51</a:t>
            </a:fld>
            <a:endParaRPr lang="en-US"/>
          </a:p>
        </p:txBody>
      </p:sp>
      <p:sp>
        <p:nvSpPr>
          <p:cNvPr id="55296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6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A97BB9-BEA9-45BD-9947-384E470D293B}" type="slidenum">
              <a:rPr lang="en-US"/>
              <a:pPr/>
              <a:t>52</a:t>
            </a:fld>
            <a:endParaRPr lang="en-US"/>
          </a:p>
        </p:txBody>
      </p:sp>
      <p:sp>
        <p:nvSpPr>
          <p:cNvPr id="55501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501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E606EA-60D4-4B82-AB58-EF0B44D08351}" type="slidenum">
              <a:rPr lang="en-US"/>
              <a:pPr/>
              <a:t>53</a:t>
            </a:fld>
            <a:endParaRPr lang="en-US"/>
          </a:p>
        </p:txBody>
      </p:sp>
      <p:sp>
        <p:nvSpPr>
          <p:cNvPr id="55705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705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18995E-4CFC-4BAF-97EE-83589D2FD2D7}" type="slidenum">
              <a:rPr lang="en-US"/>
              <a:pPr/>
              <a:t>10</a:t>
            </a:fld>
            <a:endParaRPr lang="en-US"/>
          </a:p>
        </p:txBody>
      </p:sp>
      <p:sp>
        <p:nvSpPr>
          <p:cNvPr id="48128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28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D275EF-72FB-445F-BDE0-B6F504CFF16C}" type="slidenum">
              <a:rPr lang="en-US"/>
              <a:pPr/>
              <a:t>54</a:t>
            </a:fld>
            <a:endParaRPr lang="en-US"/>
          </a:p>
        </p:txBody>
      </p:sp>
      <p:sp>
        <p:nvSpPr>
          <p:cNvPr id="56320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0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0E117F-88D2-4FB6-A8DA-80F219E84D30}" type="slidenum">
              <a:rPr lang="en-US"/>
              <a:pPr/>
              <a:t>60</a:t>
            </a:fld>
            <a:endParaRPr lang="en-US"/>
          </a:p>
        </p:txBody>
      </p:sp>
      <p:sp>
        <p:nvSpPr>
          <p:cNvPr id="56729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729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D25DF0-40E0-40A1-9A4B-858217D3859A}" type="slidenum">
              <a:rPr lang="en-US"/>
              <a:pPr/>
              <a:t>61</a:t>
            </a:fld>
            <a:endParaRPr lang="en-US"/>
          </a:p>
        </p:txBody>
      </p:sp>
      <p:sp>
        <p:nvSpPr>
          <p:cNvPr id="56934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934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796D7B-ECB2-4EC3-BFFA-68EE572CD4D8}" type="slidenum">
              <a:rPr lang="en-US"/>
              <a:pPr/>
              <a:t>62</a:t>
            </a:fld>
            <a:endParaRPr lang="en-US"/>
          </a:p>
        </p:txBody>
      </p:sp>
      <p:sp>
        <p:nvSpPr>
          <p:cNvPr id="57139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139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2C71F9-8E5B-45D7-BE97-8EAAD665762F}" type="slidenum">
              <a:rPr lang="en-US"/>
              <a:pPr/>
              <a:t>63</a:t>
            </a:fld>
            <a:endParaRPr lang="en-US"/>
          </a:p>
        </p:txBody>
      </p:sp>
      <p:sp>
        <p:nvSpPr>
          <p:cNvPr id="57344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4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529829-D5FA-457F-A602-8423448801A3}" type="slidenum">
              <a:rPr lang="en-US"/>
              <a:pPr/>
              <a:t>11</a:t>
            </a:fld>
            <a:endParaRPr lang="en-US"/>
          </a:p>
        </p:txBody>
      </p:sp>
      <p:sp>
        <p:nvSpPr>
          <p:cNvPr id="48333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333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3EBF0F-5654-46F9-B004-43F6DEB5B485}" type="slidenum">
              <a:rPr lang="en-US"/>
              <a:pPr/>
              <a:t>12</a:t>
            </a:fld>
            <a:endParaRPr lang="en-US"/>
          </a:p>
        </p:txBody>
      </p:sp>
      <p:sp>
        <p:nvSpPr>
          <p:cNvPr id="48537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537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0B8D9D-2944-43E0-AEE4-B17E4BED2175}" type="slidenum">
              <a:rPr lang="en-US"/>
              <a:pPr/>
              <a:t>13</a:t>
            </a:fld>
            <a:endParaRPr lang="en-US"/>
          </a:p>
        </p:txBody>
      </p:sp>
      <p:sp>
        <p:nvSpPr>
          <p:cNvPr id="48742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742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57A15A-B18D-47A2-A907-2EFB8FA9E6B8}" type="slidenum">
              <a:rPr lang="en-US"/>
              <a:pPr/>
              <a:t>15</a:t>
            </a:fld>
            <a:endParaRPr lang="en-US"/>
          </a:p>
        </p:txBody>
      </p:sp>
      <p:sp>
        <p:nvSpPr>
          <p:cNvPr id="48947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947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75C989-8559-4923-B0B1-3A60662F3DAD}" type="slidenum">
              <a:rPr lang="en-US"/>
              <a:pPr/>
              <a:t>16</a:t>
            </a:fld>
            <a:endParaRPr lang="en-US"/>
          </a:p>
        </p:txBody>
      </p:sp>
      <p:sp>
        <p:nvSpPr>
          <p:cNvPr id="49152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2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41BCFC0-D486-4EE9-A5F1-9BC56D8A8280}" type="datetime1">
              <a:rPr lang="en-US" smtClean="0"/>
              <a:pPr/>
              <a:t>1/28/2008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94E3-72A4-4BEB-B2A9-E34567922A9C}" type="datetime1">
              <a:rPr lang="en-US" smtClean="0"/>
              <a:pPr/>
              <a:t>1/28/2008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3655D-F6A4-4A9A-AD7D-807224273627}" type="datetime1">
              <a:rPr lang="en-US" smtClean="0"/>
              <a:pPr/>
              <a:t>1/28/2008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EB9A4-7814-429D-902D-A927F77DDFDD}" type="datetime1">
              <a:rPr lang="en-US" smtClean="0"/>
              <a:pPr/>
              <a:t>1/28/2008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F262D-26BF-4BC2-851A-BB641D76AD94}" type="datetime1">
              <a:rPr lang="en-US" smtClean="0"/>
              <a:pPr/>
              <a:t>1/28/2008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EA3B6-3DC6-454C-8F70-4BC89EE5F7B2}" type="datetime1">
              <a:rPr lang="en-US" smtClean="0"/>
              <a:pPr/>
              <a:t>1/28/2008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0DC8037-858E-44D5-8099-1EACF801F58A}" type="datetime1">
              <a:rPr lang="en-US" smtClean="0"/>
              <a:pPr/>
              <a:t>1/28/2008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2D30CC5-163C-4ED7-A60D-C68E8B8E1ECC}" type="datetime1">
              <a:rPr lang="en-US" smtClean="0"/>
              <a:pPr/>
              <a:t>1/28/2008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DB8DF-CA1E-4911-9E2B-0C3AE4068B59}" type="datetime1">
              <a:rPr lang="en-US" smtClean="0"/>
              <a:pPr/>
              <a:t>1/28/2008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17383-FE98-4AB1-910A-F537928E843E}" type="datetime1">
              <a:rPr lang="en-US" smtClean="0"/>
              <a:pPr/>
              <a:t>1/28/2008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9101F-0E3B-4150-9CD9-4B5224196B1A}" type="datetime1">
              <a:rPr lang="en-US" smtClean="0"/>
              <a:pPr/>
              <a:t>1/28/2008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78A1E6A-B1D5-4802-8C15-906858F89420}" type="datetime1">
              <a:rPr lang="en-US" smtClean="0"/>
              <a:pPr/>
              <a:t>1/28/2008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://upload.wikimedia.org/wikipedia/commons/5/5d/Plasma-display-composition.svg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1447800"/>
            <a:ext cx="6480048" cy="2301240"/>
          </a:xfrm>
        </p:spPr>
        <p:txBody>
          <a:bodyPr>
            <a:normAutofit/>
          </a:bodyPr>
          <a:lstStyle/>
          <a:p>
            <a:r>
              <a:rPr lang="en-US" dirty="0" smtClean="0"/>
              <a:t>EE 350 / ECE 490</a:t>
            </a:r>
            <a:br>
              <a:rPr lang="en-US" dirty="0" smtClean="0"/>
            </a:br>
            <a:r>
              <a:rPr lang="en-US" dirty="0" smtClean="0"/>
              <a:t>Analog Communication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4267200"/>
            <a:ext cx="6480048" cy="1752600"/>
          </a:xfrm>
          <a:ln>
            <a:noFill/>
          </a:ln>
        </p:spPr>
        <p:txBody>
          <a:bodyPr>
            <a:normAutofit/>
          </a:bodyPr>
          <a:lstStyle/>
          <a:p>
            <a:pPr algn="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Ch. 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17 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– 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Television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4/20/2010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600200" y="6509004"/>
            <a:ext cx="3907464" cy="27432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R. Munden - Fairfield University</a:t>
            </a:r>
            <a:endParaRPr kumimoji="0"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638952" y="6509004"/>
            <a:ext cx="464288" cy="27432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fld id="{69E29E33-B620-47F9-BB04-8846C2A5AFCC}" type="slidenum">
              <a:rPr kumimoji="0" lang="en-US" smtClean="0"/>
              <a:pPr/>
              <a:t>1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259" name="fg17_00400.jpg" descr="fg17_004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00200"/>
            <a:ext cx="8456613" cy="290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dirty="0" smtClean="0"/>
              <a:t>8VSB Exciter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1000" y="4724400"/>
            <a:ext cx="8305800" cy="3317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Figure 17-4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The 8VSB segment sync. (Courtesy of Harris Broadcast.)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307" name="fg17_00500.jpg" descr="fg17_005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60513"/>
            <a:ext cx="8456613" cy="373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dirty="0" smtClean="0"/>
              <a:t>Frame Sync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5257800"/>
            <a:ext cx="8305800" cy="3317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Figure 17-5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The 8VSB frame sync. (Courtesy of Harris Broadcast.)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4355" name="fg17_00600.jpg" descr="fg17_006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447800"/>
            <a:ext cx="657066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 smtClean="0"/>
              <a:t>Digital Reception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33400" y="6096000"/>
            <a:ext cx="8305800" cy="3317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Figure 17-6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Digital TV processing.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962400" y="1447800"/>
          <a:ext cx="32004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1295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Digital</a:t>
                      </a:r>
                      <a:r>
                        <a:rPr lang="en-US" baseline="0" dirty="0" smtClean="0"/>
                        <a:t> Video Format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Bit Rate</a:t>
                      </a:r>
                      <a:r>
                        <a:rPr lang="en-US" baseline="0" dirty="0" smtClean="0"/>
                        <a:t> (Mbps)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640</a:t>
                      </a:r>
                      <a:r>
                        <a:rPr lang="en-US" baseline="0" dirty="0" smtClean="0"/>
                        <a:t> x 480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720 x 480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1280 x 720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1920 x 1080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1244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14400"/>
            <a:ext cx="8305800" cy="331787"/>
          </a:xfrm>
        </p:spPr>
        <p:txBody>
          <a:bodyPr>
            <a:noAutofit/>
          </a:bodyPr>
          <a:lstStyle/>
          <a:p>
            <a:pPr algn="l"/>
            <a:r>
              <a:rPr lang="en-US" sz="1600" b="1" dirty="0"/>
              <a:t>Figure 17-7</a:t>
            </a:r>
            <a:r>
              <a:rPr lang="en-US" sz="1600" dirty="0"/>
              <a:t>   Front-end design for a hybrid TV system using the TDA8980 and TDA8961.</a:t>
            </a:r>
          </a:p>
        </p:txBody>
      </p:sp>
      <p:pic>
        <p:nvPicPr>
          <p:cNvPr id="486403" name="fg17_00700.jpg" descr="fg17_007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438275"/>
            <a:ext cx="8456613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17-3 Monitoring the Digital Television Signal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Verifying the Multiplexed Data Path</a:t>
            </a:r>
          </a:p>
          <a:p>
            <a:r>
              <a:rPr lang="en-US" dirty="0" smtClean="0"/>
              <a:t>PSIP – Program and System Information Protocol</a:t>
            </a:r>
          </a:p>
          <a:p>
            <a:r>
              <a:rPr lang="en-US" dirty="0" smtClean="0"/>
              <a:t>Real-Time DTV Analysis and Measurements</a:t>
            </a:r>
          </a:p>
          <a:p>
            <a:r>
              <a:rPr lang="en-US" dirty="0" smtClean="0"/>
              <a:t>The 8VSB Modulation Detail</a:t>
            </a:r>
          </a:p>
          <a:p>
            <a:r>
              <a:rPr lang="en-US" dirty="0" smtClean="0"/>
              <a:t>Multipath Detail</a:t>
            </a:r>
          </a:p>
          <a:p>
            <a:r>
              <a:rPr lang="en-US" dirty="0" smtClean="0"/>
              <a:t>DTV RF Spectrum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451" name="fg17_00800.jpg" descr="fg17_008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824038"/>
            <a:ext cx="8456613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066800"/>
          </a:xfrm>
        </p:spPr>
        <p:txBody>
          <a:bodyPr/>
          <a:lstStyle/>
          <a:p>
            <a:r>
              <a:rPr lang="en-US" dirty="0" smtClean="0"/>
              <a:t>ATSC Transmission Verification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1000" y="5105400"/>
            <a:ext cx="8305800" cy="3317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Figure 17-8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A simplified block diagram of the ATSC digital transmission system.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305800" cy="331787"/>
          </a:xfrm>
        </p:spPr>
        <p:txBody>
          <a:bodyPr>
            <a:noAutofit/>
          </a:bodyPr>
          <a:lstStyle/>
          <a:p>
            <a:pPr algn="l"/>
            <a:r>
              <a:rPr lang="en-US" sz="1600" b="1" dirty="0"/>
              <a:t>Figure 17-9</a:t>
            </a:r>
            <a:r>
              <a:rPr lang="en-US" sz="1600" dirty="0"/>
              <a:t>   An example of using a pie chart to monitor the ATSC digital transport stream. </a:t>
            </a:r>
          </a:p>
        </p:txBody>
      </p:sp>
      <p:pic>
        <p:nvPicPr>
          <p:cNvPr id="490499" name="fg17_00900.jpg" descr="fg17_009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101725"/>
            <a:ext cx="8456613" cy="465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8305800" cy="331787"/>
          </a:xfrm>
        </p:spPr>
        <p:txBody>
          <a:bodyPr>
            <a:noAutofit/>
          </a:bodyPr>
          <a:lstStyle/>
          <a:p>
            <a:pPr algn="l"/>
            <a:r>
              <a:rPr lang="en-US" sz="1800" b="1" dirty="0"/>
              <a:t>Figure 17-10   </a:t>
            </a:r>
            <a:r>
              <a:rPr lang="en-US" sz="1800" dirty="0"/>
              <a:t>An example of the pie chart used to monitor the PSIP and other multiplexed data.</a:t>
            </a:r>
          </a:p>
        </p:txBody>
      </p:sp>
      <p:pic>
        <p:nvPicPr>
          <p:cNvPr id="492547" name="fg17_01000.jpg" descr="fg17_01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95400"/>
            <a:ext cx="8456613" cy="471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305800" cy="331787"/>
          </a:xfrm>
        </p:spPr>
        <p:txBody>
          <a:bodyPr>
            <a:noAutofit/>
          </a:bodyPr>
          <a:lstStyle/>
          <a:p>
            <a:pPr algn="l"/>
            <a:r>
              <a:rPr lang="en-US" sz="1600" b="1" dirty="0"/>
              <a:t>Figure 17-11   </a:t>
            </a:r>
            <a:r>
              <a:rPr lang="en-US" sz="1600" dirty="0"/>
              <a:t>The system monitor screen for a DTV signal.</a:t>
            </a:r>
          </a:p>
        </p:txBody>
      </p:sp>
      <p:pic>
        <p:nvPicPr>
          <p:cNvPr id="494595" name="fg17_01100.jpg" descr="fg17_01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9588" y="914400"/>
            <a:ext cx="550703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643" name="fg17_01200.jpg" descr="fg17_0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219200"/>
            <a:ext cx="550703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 smtClean="0"/>
              <a:t>8VSB Modulation Detail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1000" y="5943600"/>
            <a:ext cx="8305800" cy="331787"/>
          </a:xfrm>
          <a:prstGeom prst="rect">
            <a:avLst/>
          </a:prstGeom>
        </p:spPr>
        <p:txBody>
          <a:bodyPr vert="horz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Figure 17-12  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display of the 8VSB constellation and the 8VSB eye diagram as displayed in the modulation detail screen.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2004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Constellation should show eight perfectly vertical lines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67600" y="30480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Seven eyes should be open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5311562" cy="808038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8153400" cy="536892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Develop an understanding of a digital television system, including HDTV, SDTV, MPEG2, AC-3, and 8VSB</a:t>
            </a:r>
          </a:p>
          <a:p>
            <a:r>
              <a:rPr lang="en-US" dirty="0" smtClean="0"/>
              <a:t>Develop an understanding of digital television transmission, reception, and monitoring</a:t>
            </a:r>
          </a:p>
          <a:p>
            <a:r>
              <a:rPr lang="en-US" dirty="0" smtClean="0"/>
              <a:t>Describe the operation of a TV system, including the separation of audio and video functions</a:t>
            </a:r>
          </a:p>
          <a:p>
            <a:r>
              <a:rPr lang="en-US" dirty="0" smtClean="0"/>
              <a:t>Explain the interlaced scanning process and transmitter/receiver synchronization</a:t>
            </a:r>
          </a:p>
          <a:p>
            <a:r>
              <a:rPr lang="en-US" dirty="0" smtClean="0"/>
              <a:t>Calculate the effect between resolution and bandwidth</a:t>
            </a:r>
          </a:p>
          <a:p>
            <a:r>
              <a:rPr lang="en-US" dirty="0" smtClean="0"/>
              <a:t>Describe the operation of a receiver using a detailed block diagram</a:t>
            </a:r>
          </a:p>
          <a:p>
            <a:r>
              <a:rPr lang="en-US" dirty="0" smtClean="0"/>
              <a:t>Explain the basis of adding color without adding additional bandwidth to the signal</a:t>
            </a:r>
          </a:p>
          <a:p>
            <a:r>
              <a:rPr lang="en-US" dirty="0" smtClean="0"/>
              <a:t>Describe the color CRT construction and operation</a:t>
            </a:r>
          </a:p>
          <a:p>
            <a:r>
              <a:rPr lang="en-US" dirty="0" smtClean="0"/>
              <a:t>Analyze the audio system when the stereo sound feature is included</a:t>
            </a:r>
          </a:p>
          <a:p>
            <a:r>
              <a:rPr lang="en-US" dirty="0" smtClean="0"/>
              <a:t>Explain the steps for troubleshooting a receiver system logically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44235"/>
            <a:ext cx="2133600" cy="2444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4/20/2010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44235"/>
            <a:ext cx="2895600" cy="2444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R. Munden - Fairfield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44235"/>
            <a:ext cx="2133600" cy="244475"/>
          </a:xfrm>
          <a:prstGeom prst="rect">
            <a:avLst/>
          </a:prstGeom>
        </p:spPr>
        <p:txBody>
          <a:bodyPr/>
          <a:lstStyle/>
          <a:p>
            <a:fld id="{DF28FB93-0A08-4E7D-8E63-9EFA29F1E09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691" name="fg17_01300.jpg" descr="fg17_01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143000"/>
            <a:ext cx="550703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 smtClean="0"/>
              <a:t>Multipath Detail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33400" y="5943600"/>
            <a:ext cx="8305800" cy="3317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Figure 17-13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The multipath detail screen showing a minimal amount of multipath echo.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739" name="fg17_01400.jpg" descr="fg17_014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066800"/>
            <a:ext cx="550703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r>
              <a:rPr lang="en-US" dirty="0" smtClean="0"/>
              <a:t>Multipath Echo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09600" y="5791200"/>
            <a:ext cx="8305800" cy="3317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Figure 17-14  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multipath detail screen showing a significant amount of multipath echo.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787" name="fg17_01500.jpg" descr="fg17_015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19200"/>
            <a:ext cx="550703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 smtClean="0"/>
              <a:t>DTV RF Spectrum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1000" y="5943600"/>
            <a:ext cx="8305800" cy="3317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Figure 17-15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The RF spectrum for a DTV signal.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0" y="1676400"/>
            <a:ext cx="2286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Spectrum is flat across the 6 MHz bandwidth (thanks to the randomizer).</a:t>
            </a:r>
          </a:p>
          <a:p>
            <a:endParaRPr lang="en-US" dirty="0"/>
          </a:p>
          <a:p>
            <a:r>
              <a:rPr lang="en-US" dirty="0" smtClean="0"/>
              <a:t>Bump at beginning is from the pilot (.31 MHz into spectrum)</a:t>
            </a:r>
          </a:p>
          <a:p>
            <a:endParaRPr lang="en-US" dirty="0"/>
          </a:p>
          <a:p>
            <a:r>
              <a:rPr lang="en-US" dirty="0" smtClean="0"/>
              <a:t>This is channel 23 (524 – 530 MHz)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17-4 NTSC Transmitter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Audio is FM modulated on a +/- 25 kHz deviation transmitting 30-15 kHz audio signals (not at noise resistant as FM radio)</a:t>
            </a:r>
          </a:p>
          <a:p>
            <a:r>
              <a:rPr lang="en-US" dirty="0" smtClean="0"/>
              <a:t>Video is AM modulated onto carrier</a:t>
            </a:r>
          </a:p>
          <a:p>
            <a:r>
              <a:rPr lang="en-US" dirty="0" smtClean="0"/>
              <a:t>This keeps audio and video from interfering with each other during reception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8305800" cy="331787"/>
          </a:xfrm>
        </p:spPr>
        <p:txBody>
          <a:bodyPr>
            <a:noAutofit/>
          </a:bodyPr>
          <a:lstStyle/>
          <a:p>
            <a:pPr algn="l"/>
            <a:r>
              <a:rPr lang="en-US" sz="1600" b="1" dirty="0"/>
              <a:t>Figure 17-16</a:t>
            </a:r>
            <a:r>
              <a:rPr lang="en-US" sz="1600" dirty="0"/>
              <a:t>   Simplified TV system.</a:t>
            </a:r>
          </a:p>
        </p:txBody>
      </p:sp>
      <p:pic>
        <p:nvPicPr>
          <p:cNvPr id="504835" name="fg17_01600.jpg" descr="fg17_016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177925"/>
            <a:ext cx="8456613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883" name="fg17_01700.jpg" descr="fg17_017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447800"/>
            <a:ext cx="590036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US" dirty="0" smtClean="0"/>
              <a:t>CCD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38200" y="5410200"/>
            <a:ext cx="8305800" cy="3317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Figure 17-17  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 example of a CCD imaging device. (Courtesy of Hamaqmatsu Corp.)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305800" cy="331787"/>
          </a:xfrm>
        </p:spPr>
        <p:txBody>
          <a:bodyPr>
            <a:noAutofit/>
          </a:bodyPr>
          <a:lstStyle/>
          <a:p>
            <a:pPr algn="l"/>
            <a:r>
              <a:rPr lang="en-US" sz="1600" b="1" dirty="0"/>
              <a:t>Figure 17-18</a:t>
            </a:r>
            <a:r>
              <a:rPr lang="en-US" sz="1600" dirty="0"/>
              <a:t>   Simplified scanning representation.</a:t>
            </a:r>
          </a:p>
        </p:txBody>
      </p:sp>
      <p:pic>
        <p:nvPicPr>
          <p:cNvPr id="508931" name="fg17_01800.jpg" descr="fg17_018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143000"/>
            <a:ext cx="658971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17-5 NTSC Transmitter/Receiver Synchronization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Interlaced Scanning </a:t>
            </a:r>
          </a:p>
          <a:p>
            <a:r>
              <a:rPr lang="en-US" dirty="0" smtClean="0"/>
              <a:t>Horizontal Synchronization</a:t>
            </a:r>
          </a:p>
          <a:p>
            <a:r>
              <a:rPr lang="en-US" dirty="0" smtClean="0"/>
              <a:t>Vertical Synchronization</a:t>
            </a:r>
          </a:p>
          <a:p>
            <a:endParaRPr lang="en-US" dirty="0" smtClean="0"/>
          </a:p>
          <a:p>
            <a:r>
              <a:rPr lang="en-US" dirty="0" smtClean="0"/>
              <a:t>NTSC uses 525 (485 visible) horizontal lines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979" name="fg17_01900.jpg" descr="fg17_019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219200"/>
            <a:ext cx="57372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r>
              <a:rPr lang="en-US" dirty="0" smtClean="0"/>
              <a:t>Interlaced Scanning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04800" y="5867400"/>
            <a:ext cx="8305800" cy="331787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Figure 17-19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Interlaced scanning is a trick to prevent noticeable “flicker”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27" name="fg17_02000.jpg" descr="fg17_02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4738" y="914400"/>
            <a:ext cx="69183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Horizontal Sync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1000" y="5715000"/>
            <a:ext cx="8305800" cy="3317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Figure 17-20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Horizontal sync pulses. Occur at rate 525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x 30 = 15.75 kHz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17-1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Developed in the 1920’s</a:t>
            </a:r>
          </a:p>
          <a:p>
            <a:r>
              <a:rPr lang="en-US" dirty="0" smtClean="0"/>
              <a:t>Feasible 1930’s</a:t>
            </a:r>
          </a:p>
          <a:p>
            <a:r>
              <a:rPr lang="en-US" dirty="0" smtClean="0"/>
              <a:t>Broadcasting 1940’s</a:t>
            </a:r>
          </a:p>
          <a:p>
            <a:endParaRPr lang="en-US" dirty="0" smtClean="0"/>
          </a:p>
          <a:p>
            <a:r>
              <a:rPr lang="en-US" dirty="0" smtClean="0"/>
              <a:t>One of the most powerful developments in communications, impacting nearly everyone’s life.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075" name="fg17_02100.jpg" descr="fg17_02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493838"/>
            <a:ext cx="8456613" cy="386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 smtClean="0"/>
              <a:t>Vertical Sync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04800" y="5334000"/>
            <a:ext cx="8305800" cy="3317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Figure 17-21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Vertical retrace interval video signal.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17-6 Resolution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Maximum modulation is 4 MHz</a:t>
            </a:r>
          </a:p>
          <a:p>
            <a:endParaRPr lang="en-US" dirty="0" smtClean="0"/>
          </a:p>
          <a:p>
            <a:r>
              <a:rPr lang="en-US" dirty="0" smtClean="0"/>
              <a:t>Horizontal lines yield about .7  x 485 or 339 lines of resolution</a:t>
            </a:r>
          </a:p>
          <a:p>
            <a:endParaRPr lang="en-US" dirty="0" smtClean="0"/>
          </a:p>
          <a:p>
            <a:r>
              <a:rPr lang="en-US" dirty="0" smtClean="0"/>
              <a:t>Number of vertical lines is 4MHz x 53.5 us x 2 = 428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066800"/>
          </a:xfrm>
        </p:spPr>
        <p:txBody>
          <a:bodyPr/>
          <a:lstStyle/>
          <a:p>
            <a:r>
              <a:rPr lang="en-US" dirty="0" smtClean="0"/>
              <a:t>17-7 The NTSC Television Signal</a:t>
            </a:r>
            <a:endParaRPr lang="en-US" dirty="0"/>
          </a:p>
        </p:txBody>
      </p:sp>
      <p:pic>
        <p:nvPicPr>
          <p:cNvPr id="4" name="fg17_02200.jpg" descr="fg17_0220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00200"/>
            <a:ext cx="6885264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09600" y="5867400"/>
            <a:ext cx="8305800" cy="3317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Figure 17-22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Transmitted TV signal.  </a:t>
            </a:r>
            <a:r>
              <a:rPr lang="en-US" sz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Considered Vestigial Sideband Operation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867400"/>
            <a:ext cx="8305800" cy="331787"/>
          </a:xfrm>
        </p:spPr>
        <p:txBody>
          <a:bodyPr/>
          <a:lstStyle/>
          <a:p>
            <a:pPr algn="l"/>
            <a:r>
              <a:rPr lang="en-US" sz="1200" b="1"/>
              <a:t>Figure 17-23</a:t>
            </a:r>
            <a:r>
              <a:rPr lang="en-US" sz="1200"/>
              <a:t>   TV receiver block diagram.</a:t>
            </a:r>
          </a:p>
        </p:txBody>
      </p:sp>
      <p:pic>
        <p:nvPicPr>
          <p:cNvPr id="519171" name="fg17_02300.jpg" descr="fg17_02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219200"/>
            <a:ext cx="5962650" cy="4610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381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17-8 Television Receivers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17-9 The Front End and IF Amplifiers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Amplifiers</a:t>
            </a:r>
          </a:p>
          <a:p>
            <a:r>
              <a:rPr lang="en-US" dirty="0" smtClean="0"/>
              <a:t>Stagger Tuning</a:t>
            </a:r>
          </a:p>
          <a:p>
            <a:r>
              <a:rPr lang="en-US" dirty="0" smtClean="0"/>
              <a:t>SAW Filters</a:t>
            </a:r>
          </a:p>
          <a:p>
            <a:r>
              <a:rPr lang="en-US" dirty="0" smtClean="0"/>
              <a:t>IF Amplifier Response</a:t>
            </a:r>
          </a:p>
          <a:p>
            <a:r>
              <a:rPr lang="en-US" dirty="0" err="1" smtClean="0"/>
              <a:t>Wavetraps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305800" cy="331787"/>
          </a:xfrm>
        </p:spPr>
        <p:txBody>
          <a:bodyPr>
            <a:noAutofit/>
          </a:bodyPr>
          <a:lstStyle/>
          <a:p>
            <a:pPr algn="l"/>
            <a:r>
              <a:rPr lang="en-US" sz="1600" b="1" dirty="0"/>
              <a:t>Figure 17-24</a:t>
            </a:r>
            <a:r>
              <a:rPr lang="en-US" sz="1600" dirty="0"/>
              <a:t>   VHF/UHF tuner block diagram.</a:t>
            </a:r>
          </a:p>
        </p:txBody>
      </p:sp>
      <p:pic>
        <p:nvPicPr>
          <p:cNvPr id="521219" name="fg17_02400.jpg" descr="fg17_024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14438"/>
            <a:ext cx="8456613" cy="442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838200" y="57912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Only UHF or VHF operates at once, not simultaneously.  IF amplifies both video and sound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267" name="fg17_02500.jpg" descr="fg17_025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219200"/>
            <a:ext cx="7162800" cy="4658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066800"/>
          </a:xfrm>
        </p:spPr>
        <p:txBody>
          <a:bodyPr/>
          <a:lstStyle/>
          <a:p>
            <a:r>
              <a:rPr lang="en-US" dirty="0" smtClean="0"/>
              <a:t>Stagger Tuning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5943600"/>
            <a:ext cx="8305800" cy="331787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Figure 17-25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Stagger tuning.  For wideband performance, three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LC tuned circuits are cascaded to obtain the desired response.  Note that the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passband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is only 4 MHz, this compensates for the vestigial sideband at the lower end of the spectrum.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7363" name="fg17_02600.jpg" descr="fg17_026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065213"/>
            <a:ext cx="8456613" cy="472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r>
              <a:rPr lang="en-US" dirty="0" smtClean="0"/>
              <a:t>SAW Filters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5791200"/>
            <a:ext cx="8305800" cy="3317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Figure 17-26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SAW filter. Use piezoelectric materials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to create a mechanical oscillation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411" name="fg17_02700.jpg" descr="fg17_027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447800"/>
            <a:ext cx="688816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r>
              <a:rPr lang="en-US" dirty="0" smtClean="0"/>
              <a:t>IF Amplifier Response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6019800"/>
            <a:ext cx="8305800" cy="3317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Figure 17-27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Ideal IF response curve. Sharp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attenuation of the sound carrier to prevent interference.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1459" name="fg17_02800.jpg" descr="fg17_028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219200"/>
            <a:ext cx="355441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US" dirty="0" err="1" smtClean="0"/>
              <a:t>Wavetraps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410200" y="5943600"/>
            <a:ext cx="2514600" cy="3317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Figure 17-28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Wavetraps.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8288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high-Q </a:t>
            </a:r>
            <a:r>
              <a:rPr lang="en-US" dirty="0" err="1" smtClean="0"/>
              <a:t>bandstop</a:t>
            </a:r>
            <a:r>
              <a:rPr lang="en-US" dirty="0" smtClean="0"/>
              <a:t> circuit is used to attenuate the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17-2 Digital Television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Basics </a:t>
            </a:r>
            <a:r>
              <a:rPr lang="en-US" dirty="0" smtClean="0"/>
              <a:t>of Digital Television: </a:t>
            </a:r>
            <a:r>
              <a:rPr lang="en-US" dirty="0" smtClean="0"/>
              <a:t>Video Signal</a:t>
            </a:r>
          </a:p>
          <a:p>
            <a:r>
              <a:rPr lang="en-US" dirty="0" smtClean="0"/>
              <a:t>Basics </a:t>
            </a:r>
            <a:r>
              <a:rPr lang="en-US" dirty="0" smtClean="0"/>
              <a:t>of Digital Television: </a:t>
            </a:r>
            <a:r>
              <a:rPr lang="en-US" dirty="0" smtClean="0"/>
              <a:t>Audio Signal</a:t>
            </a:r>
          </a:p>
          <a:p>
            <a:r>
              <a:rPr lang="en-US" dirty="0" smtClean="0"/>
              <a:t>Basics </a:t>
            </a:r>
            <a:r>
              <a:rPr lang="en-US" dirty="0" smtClean="0"/>
              <a:t>of Digital Television: </a:t>
            </a:r>
            <a:r>
              <a:rPr lang="en-US" dirty="0" smtClean="0"/>
              <a:t>Transmission</a:t>
            </a:r>
          </a:p>
          <a:p>
            <a:r>
              <a:rPr lang="en-US" dirty="0" smtClean="0"/>
              <a:t>8VSB Exciter</a:t>
            </a:r>
          </a:p>
          <a:p>
            <a:r>
              <a:rPr lang="en-US" dirty="0" smtClean="0"/>
              <a:t>Basics </a:t>
            </a:r>
            <a:r>
              <a:rPr lang="en-US" dirty="0" smtClean="0"/>
              <a:t>of Digital Television: </a:t>
            </a:r>
            <a:r>
              <a:rPr lang="en-US" dirty="0" smtClean="0"/>
              <a:t>Reception and Coverage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943600"/>
            <a:ext cx="8305800" cy="331787"/>
          </a:xfrm>
        </p:spPr>
        <p:txBody>
          <a:bodyPr>
            <a:noAutofit/>
          </a:bodyPr>
          <a:lstStyle/>
          <a:p>
            <a:pPr algn="l"/>
            <a:r>
              <a:rPr lang="en-US" sz="1600" b="1" dirty="0"/>
              <a:t>Figure 17-29</a:t>
            </a:r>
            <a:r>
              <a:rPr lang="en-US" sz="1600" dirty="0"/>
              <a:t>   Video section block diagram.</a:t>
            </a:r>
          </a:p>
        </p:txBody>
      </p:sp>
      <p:pic>
        <p:nvPicPr>
          <p:cNvPr id="533507" name="fg17_02900.jpg" descr="fg17_029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1690" y="1371600"/>
            <a:ext cx="519082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81000" y="3048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17-10 The Video Section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17-11 Sync and Deflection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Horizontal Deflection and High Voltage</a:t>
            </a:r>
          </a:p>
          <a:p>
            <a:r>
              <a:rPr lang="en-US" dirty="0" smtClean="0"/>
              <a:t>Horizontal Deflection Circuit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/>
          <a:lstStyle/>
          <a:p>
            <a:pPr algn="l"/>
            <a:r>
              <a:rPr lang="en-US" sz="1200" b="1"/>
              <a:t>Figure 17-30</a:t>
            </a:r>
            <a:r>
              <a:rPr lang="en-US" sz="1200"/>
              <a:t>   Sync separator.</a:t>
            </a:r>
          </a:p>
        </p:txBody>
      </p:sp>
      <p:pic>
        <p:nvPicPr>
          <p:cNvPr id="535555" name="fg17_03000.jpg" descr="fg17_03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6863" y="914400"/>
            <a:ext cx="59340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/>
          <a:lstStyle/>
          <a:p>
            <a:pPr algn="l"/>
            <a:r>
              <a:rPr lang="en-US" sz="1200" b="1"/>
              <a:t>Figure 17-31</a:t>
            </a:r>
            <a:r>
              <a:rPr lang="en-US" sz="1200"/>
              <a:t>   Horizontal deflection block diagram.</a:t>
            </a:r>
          </a:p>
        </p:txBody>
      </p:sp>
      <p:pic>
        <p:nvPicPr>
          <p:cNvPr id="537603" name="fg17_03100.jpg" descr="fg17_03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5288" y="914400"/>
            <a:ext cx="57372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>
            <a:normAutofit fontScale="90000"/>
          </a:bodyPr>
          <a:lstStyle/>
          <a:p>
            <a:pPr algn="l"/>
            <a:r>
              <a:rPr lang="en-US" sz="1200" b="1"/>
              <a:t>Figure 17-32</a:t>
            </a:r>
            <a:r>
              <a:rPr lang="en-US" sz="1200"/>
              <a:t>   Nonlinear horizontal scanning. (From Bernard Grob, Basic Television Principles and Servicing, 4th ed., 1977; Courtesy of McGraw-Hill, Inc., New York.)</a:t>
            </a:r>
          </a:p>
        </p:txBody>
      </p:sp>
      <p:pic>
        <p:nvPicPr>
          <p:cNvPr id="539651" name="fg17_03200.jpg" descr="fg17_03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450975"/>
            <a:ext cx="8456613" cy="395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/>
          <a:lstStyle/>
          <a:p>
            <a:pPr algn="l"/>
            <a:r>
              <a:rPr lang="en-US" sz="1200" b="1"/>
              <a:t>Figure 17-33</a:t>
            </a:r>
            <a:r>
              <a:rPr lang="en-US" sz="1200"/>
              <a:t>   Horizontal system schematic.</a:t>
            </a:r>
          </a:p>
        </p:txBody>
      </p:sp>
      <p:pic>
        <p:nvPicPr>
          <p:cNvPr id="541699" name="fg17_03300.jpg" descr="fg17_03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57300"/>
            <a:ext cx="845661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17-12 Principles of NTSC Color Television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Color Receiver Block Diagram</a:t>
            </a:r>
          </a:p>
          <a:p>
            <a:r>
              <a:rPr lang="en-US" dirty="0" smtClean="0"/>
              <a:t>The Color CRT and Convergence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/>
          <a:lstStyle/>
          <a:p>
            <a:pPr algn="l"/>
            <a:r>
              <a:rPr lang="en-US" sz="1200" b="1"/>
              <a:t>Figure 17-34</a:t>
            </a:r>
            <a:r>
              <a:rPr lang="en-US" sz="1200"/>
              <a:t>   Interleaving process.</a:t>
            </a:r>
          </a:p>
        </p:txBody>
      </p:sp>
      <p:pic>
        <p:nvPicPr>
          <p:cNvPr id="543747" name="fg17_03400.jpg" descr="fg17_034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782763"/>
            <a:ext cx="8456613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/>
          <a:lstStyle/>
          <a:p>
            <a:pPr algn="l"/>
            <a:r>
              <a:rPr lang="en-US" sz="1200" b="1"/>
              <a:t>Figure 17-35</a:t>
            </a:r>
            <a:r>
              <a:rPr lang="en-US" sz="1200"/>
              <a:t>   Generating the electrical color signals (color camera).</a:t>
            </a:r>
          </a:p>
        </p:txBody>
      </p:sp>
      <p:pic>
        <p:nvPicPr>
          <p:cNvPr id="545795" name="fg17_03500.jpg" descr="fg17_035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663" y="914400"/>
            <a:ext cx="83724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/>
          <a:lstStyle/>
          <a:p>
            <a:pPr algn="l"/>
            <a:r>
              <a:rPr lang="en-US" sz="1200" b="1"/>
              <a:t>Figure 17-36</a:t>
            </a:r>
            <a:r>
              <a:rPr lang="en-US" sz="1200"/>
              <a:t>   Composite color TV transmission.</a:t>
            </a:r>
          </a:p>
        </p:txBody>
      </p:sp>
      <p:pic>
        <p:nvPicPr>
          <p:cNvPr id="547843" name="fg17_03600.jpg" descr="fg17_036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144588"/>
            <a:ext cx="8456613" cy="456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115" name="fg17_00100.jpg" descr="fg17_00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524000"/>
            <a:ext cx="30892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066800"/>
          </a:xfrm>
        </p:spPr>
        <p:txBody>
          <a:bodyPr/>
          <a:lstStyle/>
          <a:p>
            <a:r>
              <a:rPr lang="en-US" dirty="0" smtClean="0"/>
              <a:t>Screen Ratio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24400" y="23622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ATSC allows transmission of HDTV in the 16x9 screen format.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24400" y="4419600"/>
            <a:ext cx="381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Digital Standard Definition Television (SDTV) is also supported allowing for transmission of programming in the 4x3  format at NTSC comparable resolution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/>
          <a:lstStyle/>
          <a:p>
            <a:pPr algn="l"/>
            <a:r>
              <a:rPr lang="en-US" sz="1200" b="1"/>
              <a:t>Figure 17-37</a:t>
            </a:r>
            <a:r>
              <a:rPr lang="en-US" sz="1200"/>
              <a:t>   The composite color modulating signal.</a:t>
            </a:r>
          </a:p>
        </p:txBody>
      </p:sp>
      <p:pic>
        <p:nvPicPr>
          <p:cNvPr id="549891" name="fg17_03700.jpg" descr="fg17_037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845661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/>
          <a:lstStyle/>
          <a:p>
            <a:pPr algn="l"/>
            <a:r>
              <a:rPr lang="en-US" sz="1200" b="1"/>
              <a:t>Figure 17-38</a:t>
            </a:r>
            <a:r>
              <a:rPr lang="en-US" sz="1200"/>
              <a:t>   Color receiver block diagram.</a:t>
            </a:r>
          </a:p>
        </p:txBody>
      </p:sp>
      <p:pic>
        <p:nvPicPr>
          <p:cNvPr id="551939" name="fg17_03800.jpg" descr="fg17_038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914400"/>
            <a:ext cx="611346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/>
          <a:lstStyle/>
          <a:p>
            <a:pPr algn="l"/>
            <a:r>
              <a:rPr lang="en-US" sz="1200" b="1"/>
              <a:t>Figure 17-39</a:t>
            </a:r>
            <a:r>
              <a:rPr lang="en-US" sz="1200"/>
              <a:t>   Color burst.</a:t>
            </a:r>
          </a:p>
        </p:txBody>
      </p:sp>
      <p:pic>
        <p:nvPicPr>
          <p:cNvPr id="553987" name="fg17_03900.jpg" descr="fg17_039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9475" y="914400"/>
            <a:ext cx="73088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/>
          <a:lstStyle/>
          <a:p>
            <a:pPr algn="l"/>
            <a:r>
              <a:rPr lang="en-US" sz="1200" b="1"/>
              <a:t>Figure 17-40</a:t>
            </a:r>
            <a:r>
              <a:rPr lang="en-US" sz="1200"/>
              <a:t>   Color CRT construction.</a:t>
            </a:r>
          </a:p>
        </p:txBody>
      </p:sp>
      <p:pic>
        <p:nvPicPr>
          <p:cNvPr id="556035" name="fg17_04000.jpg" descr="fg17_04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1088" y="914400"/>
            <a:ext cx="690403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/>
          <a:lstStyle/>
          <a:p>
            <a:pPr algn="l"/>
            <a:r>
              <a:rPr lang="en-US" sz="1200" b="1"/>
              <a:t>Figure 17-41</a:t>
            </a:r>
            <a:r>
              <a:rPr lang="en-US" sz="1200"/>
              <a:t>   Color convergence yoke.</a:t>
            </a:r>
          </a:p>
        </p:txBody>
      </p:sp>
      <p:pic>
        <p:nvPicPr>
          <p:cNvPr id="562179" name="fg17_04100.jpg" descr="fg17_04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914400"/>
            <a:ext cx="48196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dirty="0" smtClean="0"/>
              <a:t>Plasma Displays</a:t>
            </a:r>
            <a:endParaRPr lang="en-US" dirty="0"/>
          </a:p>
        </p:txBody>
      </p:sp>
      <p:pic>
        <p:nvPicPr>
          <p:cNvPr id="577538" name="Picture 2" descr="File:Plasma-display-composition.sv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676400"/>
            <a:ext cx="5765800" cy="43243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1676400"/>
            <a:ext cx="2209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Each </a:t>
            </a:r>
            <a:r>
              <a:rPr lang="en-US" dirty="0" err="1" smtClean="0"/>
              <a:t>subpixel</a:t>
            </a:r>
            <a:r>
              <a:rPr lang="en-US" dirty="0" smtClean="0"/>
              <a:t> operates like a fluorescent lamp.</a:t>
            </a:r>
          </a:p>
          <a:p>
            <a:endParaRPr lang="en-US" dirty="0"/>
          </a:p>
          <a:p>
            <a:r>
              <a:rPr lang="en-US" dirty="0" smtClean="0"/>
              <a:t>The same phosphors as a CRT are used to generate the colors from the UV emitted by the gas in the pixel.</a:t>
            </a:r>
          </a:p>
          <a:p>
            <a:endParaRPr lang="en-US" dirty="0"/>
          </a:p>
          <a:p>
            <a:r>
              <a:rPr lang="en-US" dirty="0" smtClean="0"/>
              <a:t>Brightness is achieved by PWM circuitry for each </a:t>
            </a:r>
            <a:r>
              <a:rPr lang="en-US" dirty="0" err="1" smtClean="0"/>
              <a:t>subpixel</a:t>
            </a:r>
            <a:r>
              <a:rPr lang="en-US" dirty="0" smtClean="0"/>
              <a:t> allowing billions of colors.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r>
              <a:rPr lang="en-US" dirty="0" smtClean="0"/>
              <a:t>LCD Displays</a:t>
            </a:r>
            <a:endParaRPr lang="en-US" dirty="0"/>
          </a:p>
        </p:txBody>
      </p:sp>
      <p:pic>
        <p:nvPicPr>
          <p:cNvPr id="576514" name="Picture 2" descr="http://www.pantherproducts.co.uk/Articles/images/active_matri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2857500" cy="2486025"/>
          </a:xfrm>
          <a:prstGeom prst="rect">
            <a:avLst/>
          </a:prstGeom>
          <a:noFill/>
        </p:spPr>
      </p:pic>
      <p:pic>
        <p:nvPicPr>
          <p:cNvPr id="576516" name="Picture 4" descr="How It Works: LCD Monit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143000"/>
            <a:ext cx="5238750" cy="50387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4800" y="3886200"/>
            <a:ext cx="4191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passes through two perpendicular </a:t>
            </a:r>
            <a:r>
              <a:rPr lang="en-US" dirty="0" err="1" smtClean="0"/>
              <a:t>polarizers</a:t>
            </a:r>
            <a:r>
              <a:rPr lang="en-US" dirty="0" smtClean="0"/>
              <a:t>.  A liquid crystal aligns with the front and the twist of the molecule changes the polarization of the light, allowing it to pass through.  A transistor can change the charge, untwisting the molecule, which stops the light from passing through.  This couples with individual color filters for each pixel. </a:t>
            </a: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17-13 Sound and Picture Improvements</a:t>
            </a:r>
            <a:endParaRPr lang="en-US" dirty="0"/>
          </a:p>
        </p:txBody>
      </p:sp>
      <p:pic>
        <p:nvPicPr>
          <p:cNvPr id="4" name="fg17_04200.jpg" descr="fg17_04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09800"/>
            <a:ext cx="8456613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5800" y="5105400"/>
            <a:ext cx="8305800" cy="3317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Figure 17-42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Zenith/dbx stereo system.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17-14 Troubleshooting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17-15 Troubleshooting w/ Multisim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Video Signal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ITU-R 601 4:2:2 is used to sample analog component video at 3.375 MHz base rate.</a:t>
            </a:r>
          </a:p>
          <a:p>
            <a:r>
              <a:rPr lang="en-US" dirty="0" smtClean="0"/>
              <a:t>10 bit sampling is used.</a:t>
            </a:r>
          </a:p>
          <a:p>
            <a:r>
              <a:rPr lang="en-US" dirty="0" smtClean="0"/>
              <a:t>This results in a total of 270 Mbps of video data</a:t>
            </a:r>
          </a:p>
          <a:p>
            <a:r>
              <a:rPr lang="en-US" dirty="0" smtClean="0"/>
              <a:t>MPEG2 compression is used to reduce that to less than 19 Mbps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>
            <a:normAutofit fontScale="90000"/>
          </a:bodyPr>
          <a:lstStyle/>
          <a:p>
            <a:pPr algn="l"/>
            <a:r>
              <a:rPr lang="en-US" sz="1200" b="1"/>
              <a:t>Figure 17-43</a:t>
            </a:r>
            <a:r>
              <a:rPr lang="en-US" sz="1200"/>
              <a:t>   The Electronics Workbench</a:t>
            </a:r>
            <a:r>
              <a:rPr lang="en-US" sz="1200" baseline="30000"/>
              <a:t>TM</a:t>
            </a:r>
            <a:r>
              <a:rPr lang="en-US" sz="1200"/>
              <a:t> Multisim circuit used to simulate the  frequency spectra for a UHF television signal.</a:t>
            </a:r>
          </a:p>
        </p:txBody>
      </p:sp>
      <p:pic>
        <p:nvPicPr>
          <p:cNvPr id="566275" name="fg17_04300.jpg" descr="fg17_04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7150" y="914400"/>
            <a:ext cx="64135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/>
          <a:lstStyle/>
          <a:p>
            <a:pPr algn="l"/>
            <a:r>
              <a:rPr lang="en-US" sz="1200" b="1"/>
              <a:t>Figure 17-44</a:t>
            </a:r>
            <a:r>
              <a:rPr lang="en-US" sz="1200"/>
              <a:t>   The Electronics Workbench</a:t>
            </a:r>
            <a:r>
              <a:rPr lang="en-US" sz="1200" baseline="30000"/>
              <a:t>TM </a:t>
            </a:r>
            <a:r>
              <a:rPr lang="en-US" sz="1200"/>
              <a:t>simulation of the frequency spectra for a channel 22 television signal.</a:t>
            </a:r>
          </a:p>
        </p:txBody>
      </p:sp>
      <p:pic>
        <p:nvPicPr>
          <p:cNvPr id="568323" name="fg17_04400.jpg" descr="fg17_044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190625"/>
            <a:ext cx="8456613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/>
          <a:lstStyle/>
          <a:p>
            <a:pPr algn="l"/>
            <a:r>
              <a:rPr lang="en-US" sz="1200" b="1"/>
              <a:t>Figure 17-45</a:t>
            </a:r>
            <a:r>
              <a:rPr lang="en-US" sz="1200"/>
              <a:t>   The Electronics Workbench</a:t>
            </a:r>
            <a:r>
              <a:rPr lang="en-US" sz="1200" baseline="30000"/>
              <a:t>TM</a:t>
            </a:r>
            <a:r>
              <a:rPr lang="en-US" sz="1200"/>
              <a:t> Multisim circuit of a high-Q bandstop  circuit, or wavetrap.</a:t>
            </a:r>
          </a:p>
        </p:txBody>
      </p:sp>
      <p:pic>
        <p:nvPicPr>
          <p:cNvPr id="570371" name="fg17_04500.jpg" descr="fg17_045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1563" y="914400"/>
            <a:ext cx="43846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/>
          <a:lstStyle/>
          <a:p>
            <a:pPr algn="l"/>
            <a:r>
              <a:rPr lang="en-US" sz="1200" b="1"/>
              <a:t>Figure 17-46</a:t>
            </a:r>
            <a:r>
              <a:rPr lang="en-US" sz="1200"/>
              <a:t>   The Bode plotter output for the wavetrap filter. </a:t>
            </a:r>
          </a:p>
        </p:txBody>
      </p:sp>
      <p:pic>
        <p:nvPicPr>
          <p:cNvPr id="572419" name="fg17_04600.jpg" descr="fg17_046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68425"/>
            <a:ext cx="8456613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Audio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ATSC mandates using Dolby AC-3</a:t>
            </a:r>
          </a:p>
          <a:p>
            <a:r>
              <a:rPr lang="en-US" dirty="0" smtClean="0"/>
              <a:t>This give 5.1 channels (5x 20kHz + 1x 120Hz)</a:t>
            </a:r>
          </a:p>
          <a:p>
            <a:r>
              <a:rPr lang="en-US" dirty="0" smtClean="0"/>
              <a:t>Total is 5.184 Mbps</a:t>
            </a:r>
          </a:p>
          <a:p>
            <a:r>
              <a:rPr lang="en-US" dirty="0" smtClean="0"/>
              <a:t>Compressed to 384 kbps data stream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163" name="fg17_00200.jpg" descr="fg17_00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887538"/>
            <a:ext cx="8456613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066800"/>
          </a:xfrm>
        </p:spPr>
        <p:txBody>
          <a:bodyPr/>
          <a:lstStyle/>
          <a:p>
            <a:r>
              <a:rPr lang="en-US" dirty="0" smtClean="0"/>
              <a:t>Digital Transmission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4953000"/>
            <a:ext cx="8305800" cy="3317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Figure 17-2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A block diagram of the ATSC digital transmission system.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54102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Compressed MPEG2 video, AC-3 audio, and PSIP info are multiplexed into 19.39 Mbps data stream to feed the 8VSB exciter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211" name="fg17_00300.jpg" descr="fg17_00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0"/>
            <a:ext cx="8077200" cy="38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dirty="0" smtClean="0"/>
              <a:t>8VSB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04800" y="5334000"/>
            <a:ext cx="8305800" cy="3317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Figure 17-3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(a) The 8VSB and (b) the 64-QAM constellations. (Courtesy of Harris Broadcast.)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57150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Similar to QAM.  Packs 3 bits into each “symbol” for transmission.  This requires transmitting one of 8 levels (8VSB).  The constellation looks similar to 64-QAM, but the receiver is simpler, and error rates are lower.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225</TotalTime>
  <Words>1410</Words>
  <Application>Microsoft Office PowerPoint</Application>
  <PresentationFormat>On-screen Show (4:3)</PresentationFormat>
  <Paragraphs>225</Paragraphs>
  <Slides>63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5" baseType="lpstr">
      <vt:lpstr>Arial</vt:lpstr>
      <vt:lpstr>Times New Roman</vt:lpstr>
      <vt:lpstr>Times</vt:lpstr>
      <vt:lpstr>Wingdings</vt:lpstr>
      <vt:lpstr>ＭＳ Ｐゴシック</vt:lpstr>
      <vt:lpstr>Arial</vt:lpstr>
      <vt:lpstr>Arial</vt:lpstr>
      <vt:lpstr>Arial</vt:lpstr>
      <vt:lpstr>Arial</vt:lpstr>
      <vt:lpstr>Arial</vt:lpstr>
      <vt:lpstr>Arial</vt:lpstr>
      <vt:lpstr>Urban</vt:lpstr>
      <vt:lpstr>EE 350 / ECE 490 Analog Communication Systems</vt:lpstr>
      <vt:lpstr>Objectives</vt:lpstr>
      <vt:lpstr>17-1 Introduction</vt:lpstr>
      <vt:lpstr>17-2 Digital Television</vt:lpstr>
      <vt:lpstr>Screen Ratio</vt:lpstr>
      <vt:lpstr>Digital Video Signal</vt:lpstr>
      <vt:lpstr>Digital Audio</vt:lpstr>
      <vt:lpstr>Digital Transmission</vt:lpstr>
      <vt:lpstr>8VSB</vt:lpstr>
      <vt:lpstr>8VSB Exciter</vt:lpstr>
      <vt:lpstr>Frame Sync</vt:lpstr>
      <vt:lpstr>Digital Reception</vt:lpstr>
      <vt:lpstr>Figure 17-7   Front-end design for a hybrid TV system using the TDA8980 and TDA8961.</vt:lpstr>
      <vt:lpstr>17-3 Monitoring the Digital Television Signal</vt:lpstr>
      <vt:lpstr>ATSC Transmission Verification</vt:lpstr>
      <vt:lpstr>Figure 17-9   An example of using a pie chart to monitor the ATSC digital transport stream. </vt:lpstr>
      <vt:lpstr>Figure 17-10   An example of the pie chart used to monitor the PSIP and other multiplexed data.</vt:lpstr>
      <vt:lpstr>Figure 17-11   The system monitor screen for a DTV signal.</vt:lpstr>
      <vt:lpstr>8VSB Modulation Detail</vt:lpstr>
      <vt:lpstr>Multipath Detail</vt:lpstr>
      <vt:lpstr>Multipath Echo</vt:lpstr>
      <vt:lpstr>DTV RF Spectrum</vt:lpstr>
      <vt:lpstr>17-4 NTSC Transmitter Principles</vt:lpstr>
      <vt:lpstr>Figure 17-16   Simplified TV system.</vt:lpstr>
      <vt:lpstr>CCD</vt:lpstr>
      <vt:lpstr>Figure 17-18   Simplified scanning representation.</vt:lpstr>
      <vt:lpstr>17-5 NTSC Transmitter/Receiver Synchronization</vt:lpstr>
      <vt:lpstr>Interlaced Scanning</vt:lpstr>
      <vt:lpstr>Horizontal Sync</vt:lpstr>
      <vt:lpstr>Vertical Sync</vt:lpstr>
      <vt:lpstr>17-6 Resolution</vt:lpstr>
      <vt:lpstr>17-7 The NTSC Television Signal</vt:lpstr>
      <vt:lpstr>Figure 17-23   TV receiver block diagram.</vt:lpstr>
      <vt:lpstr>17-9 The Front End and IF Amplifiers</vt:lpstr>
      <vt:lpstr>Figure 17-24   VHF/UHF tuner block diagram.</vt:lpstr>
      <vt:lpstr>Stagger Tuning</vt:lpstr>
      <vt:lpstr>SAW Filters</vt:lpstr>
      <vt:lpstr>IF Amplifier Response</vt:lpstr>
      <vt:lpstr>Wavetraps</vt:lpstr>
      <vt:lpstr>Figure 17-29   Video section block diagram.</vt:lpstr>
      <vt:lpstr>17-11 Sync and Deflection</vt:lpstr>
      <vt:lpstr>Figure 17-30   Sync separator.</vt:lpstr>
      <vt:lpstr>Figure 17-31   Horizontal deflection block diagram.</vt:lpstr>
      <vt:lpstr>Figure 17-32   Nonlinear horizontal scanning. (From Bernard Grob, Basic Television Principles and Servicing, 4th ed., 1977; Courtesy of McGraw-Hill, Inc., New York.)</vt:lpstr>
      <vt:lpstr>Figure 17-33   Horizontal system schematic.</vt:lpstr>
      <vt:lpstr>17-12 Principles of NTSC Color Television</vt:lpstr>
      <vt:lpstr>Figure 17-34   Interleaving process.</vt:lpstr>
      <vt:lpstr>Figure 17-35   Generating the electrical color signals (color camera).</vt:lpstr>
      <vt:lpstr>Figure 17-36   Composite color TV transmission.</vt:lpstr>
      <vt:lpstr>Figure 17-37   The composite color modulating signal.</vt:lpstr>
      <vt:lpstr>Figure 17-38   Color receiver block diagram.</vt:lpstr>
      <vt:lpstr>Figure 17-39   Color burst.</vt:lpstr>
      <vt:lpstr>Figure 17-40   Color CRT construction.</vt:lpstr>
      <vt:lpstr>Figure 17-41   Color convergence yoke.</vt:lpstr>
      <vt:lpstr>Plasma Displays</vt:lpstr>
      <vt:lpstr>LCD Displays</vt:lpstr>
      <vt:lpstr>17-13 Sound and Picture Improvements</vt:lpstr>
      <vt:lpstr>17-14 Troubleshooting</vt:lpstr>
      <vt:lpstr>17-15 Troubleshooting w/ Multisim</vt:lpstr>
      <vt:lpstr>Figure 17-43   The Electronics WorkbenchTM Multisim circuit used to simulate the  frequency spectra for a UHF television signal.</vt:lpstr>
      <vt:lpstr>Figure 17-44   The Electronics WorkbenchTM simulation of the frequency spectra for a channel 22 television signal.</vt:lpstr>
      <vt:lpstr>Figure 17-45   The Electronics WorkbenchTM Multisim circuit of a high-Q bandstop  circuit, or wavetrap.</vt:lpstr>
      <vt:lpstr>Figure 17-46   The Bode plotter output for the wavetrap filter. </vt:lpstr>
    </vt:vector>
  </TitlesOfParts>
  <Company>Workflow Data Systems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</dc:title>
  <dc:creator>James Ramsey</dc:creator>
  <cp:lastModifiedBy>Ryan Munden</cp:lastModifiedBy>
  <cp:revision>25</cp:revision>
  <dcterms:created xsi:type="dcterms:W3CDTF">2007-06-03T22:36:47Z</dcterms:created>
  <dcterms:modified xsi:type="dcterms:W3CDTF">2010-04-27T21:57:23Z</dcterms:modified>
</cp:coreProperties>
</file>