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31"/>
  </p:notesMasterIdLst>
  <p:sldIdLst>
    <p:sldId id="256" r:id="rId2"/>
    <p:sldId id="286" r:id="rId3"/>
    <p:sldId id="285" r:id="rId4"/>
    <p:sldId id="287" r:id="rId5"/>
    <p:sldId id="284" r:id="rId6"/>
    <p:sldId id="283" r:id="rId7"/>
    <p:sldId id="282" r:id="rId8"/>
    <p:sldId id="281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7" r:id="rId27"/>
    <p:sldId id="305" r:id="rId28"/>
    <p:sldId id="280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9542" autoAdjust="0"/>
  </p:normalViewPr>
  <p:slideViewPr>
    <p:cSldViewPr>
      <p:cViewPr varScale="1">
        <p:scale>
          <a:sx n="69" d="100"/>
          <a:sy n="69" d="100"/>
        </p:scale>
        <p:origin x="12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FD8FB-87B7-4E90-863E-96FB678828E8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AB4F8-D0F2-4C59-BEB2-01A05EA806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3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analyze these semiconductor </a:t>
            </a:r>
            <a:r>
              <a:rPr lang="en-US" dirty="0" err="1" smtClean="0"/>
              <a:t>heterostructures</a:t>
            </a:r>
            <a:r>
              <a:rPr lang="en-US" dirty="0" smtClean="0"/>
              <a:t> to reasonable accuracy by replacing the crystal structure with a potential</a:t>
            </a:r>
            <a:r>
              <a:rPr lang="en-US" baseline="0" dirty="0" smtClean="0"/>
              <a:t> energy profile and using the “effective mass” appropriate to the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76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rainbow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Medical application of Quantum Dots – sorry for the lack of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9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 medical</a:t>
            </a:r>
            <a:r>
              <a:rPr lang="en-US" baseline="0" dirty="0" smtClean="0"/>
              <a:t>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57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Yet another medical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r>
              <a:rPr lang="en-US" baseline="0" dirty="0" smtClean="0"/>
              <a:t> w</a:t>
            </a:r>
            <a:r>
              <a:rPr lang="en-US" dirty="0" smtClean="0"/>
              <a:t>avelength vs dot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0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Manufacturing</a:t>
            </a:r>
            <a:r>
              <a:rPr lang="en-US" baseline="0" dirty="0" smtClean="0"/>
              <a:t> h</a:t>
            </a:r>
            <a:r>
              <a:rPr lang="en-US" dirty="0" smtClean="0"/>
              <a:t>ollow</a:t>
            </a:r>
            <a:r>
              <a:rPr lang="en-US" baseline="0" dirty="0" smtClean="0"/>
              <a:t> gold “spheres”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5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UV lithograph</a:t>
            </a:r>
            <a:r>
              <a:rPr lang="en-US" baseline="0" dirty="0" smtClean="0"/>
              <a:t> is used to build our current silicon technology.</a:t>
            </a:r>
          </a:p>
          <a:p>
            <a:r>
              <a:rPr lang="en-US" baseline="0" dirty="0" smtClean="0"/>
              <a:t>Electron beam lithography can go smaller, bit is serial in nature and therefor slow and expensive in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8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comparable in size to</a:t>
            </a:r>
            <a:r>
              <a:rPr lang="en-US" baseline="0" dirty="0" smtClean="0"/>
              <a:t> current UV lithography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6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pinch-off effect in MOS </a:t>
            </a:r>
            <a:r>
              <a:rPr lang="en-US" dirty="0" err="1" smtClean="0"/>
              <a:t>technologly</a:t>
            </a:r>
            <a:r>
              <a:rPr lang="en-US" dirty="0" smtClean="0"/>
              <a:t> used to produce a </a:t>
            </a:r>
            <a:r>
              <a:rPr lang="en-US" dirty="0" err="1" smtClean="0"/>
              <a:t>nano</a:t>
            </a:r>
            <a:r>
              <a:rPr lang="en-US" dirty="0" smtClean="0"/>
              <a:t>-wire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chemistry (crystals)</a:t>
            </a:r>
            <a:r>
              <a:rPr lang="en-US" baseline="0" dirty="0" smtClean="0"/>
              <a:t> to promote “self assembly” – the Holy Grail of Nanoelectronics.</a:t>
            </a:r>
          </a:p>
          <a:p>
            <a:r>
              <a:rPr lang="en-US" baseline="0" dirty="0" smtClean="0"/>
              <a:t>We just need to figure out how to self assemble useful structures.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effective mass version of Schrodinger’s equation where x is the linear position in the structure.  You solve each region and then match the solutions at the boundaries.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24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is how “life” started!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4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n</a:t>
            </a:r>
            <a:r>
              <a:rPr lang="en-US" dirty="0" smtClean="0"/>
              <a:t> is the bottom of the n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subband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52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sharp peaks are “</a:t>
            </a:r>
            <a:r>
              <a:rPr lang="en-US" dirty="0" err="1" smtClean="0"/>
              <a:t>excitonic</a:t>
            </a:r>
            <a:r>
              <a:rPr lang="en-US" dirty="0" smtClean="0"/>
              <a:t>” effects at the onset of energy </a:t>
            </a:r>
            <a:r>
              <a:rPr lang="en-US" dirty="0" err="1" smtClean="0"/>
              <a:t>absorbtion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Fermi’s “Golden Rule” for permitted transitions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58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dopant is usually silicon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one-dimensional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54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is the “Heaviside” function AKA Unit Step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4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 – Continuous state</a:t>
            </a:r>
            <a:r>
              <a:rPr lang="en-US" baseline="0" dirty="0" smtClean="0"/>
              <a:t> density, 2D – Discrete steps, 1D – </a:t>
            </a:r>
            <a:r>
              <a:rPr lang="en-US" baseline="0" dirty="0" err="1" smtClean="0"/>
              <a:t>Excitonic</a:t>
            </a:r>
            <a:r>
              <a:rPr lang="en-US" baseline="0" dirty="0" smtClean="0"/>
              <a:t>, 0D – Discrete values of E (delta 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B4F8-D0F2-4C59-BEB2-01A05EA806E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5FE41820-F24B-4E9A-8411-1DDF7A2D44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</a:t>
            </a:r>
            <a:r>
              <a:rPr lang="en-US" dirty="0" smtClean="0"/>
              <a:t> 9 – Models of Semiconductor Quantum Wells/Wires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 315/ECE 451 Nanoelectronics I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5181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9.1.2 Continued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3782" y="2286000"/>
            <a:ext cx="6248400" cy="1762772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33600" y="4191000"/>
            <a:ext cx="6781799" cy="1119146"/>
            <a:chOff x="2133600" y="4065614"/>
            <a:chExt cx="6781799" cy="11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3600" y="4065616"/>
              <a:ext cx="6781799" cy="11191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146434" y="4065614"/>
              <a:ext cx="4940166" cy="268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5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9.2 Quantum Wires and Nanowires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7756" y="2286000"/>
            <a:ext cx="3029687" cy="38401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3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105" y="228600"/>
            <a:ext cx="6248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9.2 Quantum Wires and Nanowires - Continued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R.Munden - Fairfield Univ. - EE315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4200" y="1752600"/>
            <a:ext cx="3732293" cy="2245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5031438"/>
            <a:ext cx="7027427" cy="1410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017666"/>
            <a:ext cx="5771214" cy="10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6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105" y="228600"/>
            <a:ext cx="6248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9.2 Quantum Wires and Nanowires - Continued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1" y="1810327"/>
            <a:ext cx="3581400" cy="384842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731760"/>
            <a:ext cx="6934200" cy="4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4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9.3 Quantum Dots and Nanoparticles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2312704"/>
            <a:ext cx="6248400" cy="37867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0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9.3.1 Applications of Semiconducting Quantum Dots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7311" y="2286000"/>
            <a:ext cx="5470577" cy="38401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3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9.3.1 Applications of Semiconducting Quantum Dots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2330398"/>
            <a:ext cx="6248400" cy="3751367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6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9.3.1 Applications of Semiconducting Quantum Dots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2439256"/>
            <a:ext cx="6248400" cy="353365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42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9.3.2 Plasmon Resonance and Metallic Nanoparticles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6139" y="1828801"/>
            <a:ext cx="5456619" cy="45226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9.3.2 Plasmon Resonance and Metallic Nanoparticles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9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3152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9.1 Semiconductor </a:t>
            </a:r>
            <a:r>
              <a:rPr lang="en-US" sz="3200" dirty="0" err="1" smtClean="0"/>
              <a:t>Heterostructures</a:t>
            </a:r>
            <a:r>
              <a:rPr lang="en-US" sz="3200" dirty="0" smtClean="0"/>
              <a:t> and Quantum Wells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2072652"/>
            <a:ext cx="5935973" cy="40535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9.3.3 Functionalized Metallic Nanoparticles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2788792"/>
            <a:ext cx="6248400" cy="28345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2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9.4 Nanostructure Fabrication Techniques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3429000"/>
            <a:ext cx="7113848" cy="13855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42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9.4.1 Lithography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850972"/>
            <a:ext cx="4724399" cy="45630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1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9.4.1 Lithography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4200" y="1828800"/>
            <a:ext cx="4321323" cy="44066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9.4.1 Lithography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2200" y="1828800"/>
            <a:ext cx="5867400" cy="2372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4124703"/>
            <a:ext cx="6629400" cy="2226791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0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.4.4 Self Assembly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22"/>
          <a:stretch/>
        </p:blipFill>
        <p:spPr>
          <a:xfrm>
            <a:off x="2438400" y="1828800"/>
            <a:ext cx="5791199" cy="40714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68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.4.4 Self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59" y="3336601"/>
            <a:ext cx="7162800" cy="1082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559" y="2743200"/>
            <a:ext cx="6891405" cy="539706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58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.4.4 Self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1676400"/>
            <a:ext cx="5769006" cy="3035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04" y="4712359"/>
            <a:ext cx="5667375" cy="164937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28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9.5 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828800"/>
            <a:ext cx="7086600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the idea of Fermi wavelength and exciton Bohr radius as important length scales in deciding when quantum confinement effects are important;</a:t>
            </a:r>
          </a:p>
          <a:p>
            <a:r>
              <a:rPr lang="en-US" dirty="0" smtClean="0"/>
              <a:t>the idea of a semiconductor </a:t>
            </a:r>
            <a:r>
              <a:rPr lang="en-US" dirty="0" err="1" smtClean="0"/>
              <a:t>heterostructure</a:t>
            </a:r>
            <a:r>
              <a:rPr lang="en-US" dirty="0" smtClean="0"/>
              <a:t>;</a:t>
            </a:r>
          </a:p>
          <a:p>
            <a:r>
              <a:rPr lang="en-US" dirty="0" smtClean="0"/>
              <a:t>hard-wall and other confinement models for forming a quantum well;</a:t>
            </a:r>
          </a:p>
          <a:p>
            <a:r>
              <a:rPr lang="en-US" dirty="0" smtClean="0"/>
              <a:t>energy </a:t>
            </a:r>
            <a:r>
              <a:rPr lang="en-US" dirty="0" err="1" smtClean="0"/>
              <a:t>subband</a:t>
            </a:r>
            <a:r>
              <a:rPr lang="en-US" dirty="0" smtClean="0"/>
              <a:t> structures in quantum wells and quantum wires;</a:t>
            </a:r>
          </a:p>
          <a:p>
            <a:r>
              <a:rPr lang="en-US" dirty="0" err="1" smtClean="0"/>
              <a:t>interband</a:t>
            </a:r>
            <a:r>
              <a:rPr lang="en-US" dirty="0" smtClean="0"/>
              <a:t>, </a:t>
            </a:r>
            <a:r>
              <a:rPr lang="en-US" dirty="0" err="1" smtClean="0"/>
              <a:t>intersubband</a:t>
            </a:r>
            <a:r>
              <a:rPr lang="en-US" dirty="0" smtClean="0"/>
              <a:t>, and exciton transitions in quantum wells, and the existence of selection rules;</a:t>
            </a:r>
          </a:p>
          <a:p>
            <a:r>
              <a:rPr lang="en-US" dirty="0" smtClean="0"/>
              <a:t>simples models of quantum dots including the importance of exciton effects and the exciton radius</a:t>
            </a:r>
          </a:p>
          <a:p>
            <a:r>
              <a:rPr lang="en-US" dirty="0" smtClean="0"/>
              <a:t>applications of quantum dots, including their use as biological markers;</a:t>
            </a:r>
          </a:p>
          <a:p>
            <a:r>
              <a:rPr lang="en-US" dirty="0" smtClean="0"/>
              <a:t>the idea of metal nanoparticles and </a:t>
            </a:r>
            <a:r>
              <a:rPr lang="en-US" dirty="0" err="1" smtClean="0"/>
              <a:t>plasmon</a:t>
            </a:r>
            <a:r>
              <a:rPr lang="en-US" dirty="0" smtClean="0"/>
              <a:t> resonance;</a:t>
            </a:r>
          </a:p>
          <a:p>
            <a:r>
              <a:rPr lang="en-US" dirty="0" smtClean="0"/>
              <a:t>fabrication methods, including various lithography techniques, split-gate techniques and self-assembly.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9.6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6248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9.1 Continued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3390" y="3352800"/>
            <a:ext cx="6933598" cy="15530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5410200" cy="1143000"/>
          </a:xfrm>
        </p:spPr>
        <p:txBody>
          <a:bodyPr/>
          <a:lstStyle/>
          <a:p>
            <a:r>
              <a:rPr lang="en-US" dirty="0" smtClean="0"/>
              <a:t>9.1 Continued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8111" y="1832426"/>
            <a:ext cx="4253689" cy="34254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22408" y="5293397"/>
                <a:ext cx="379648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2∗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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dirty="0" smtClean="0"/>
                  <a:t>=E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408" y="5293397"/>
                <a:ext cx="3796489" cy="714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728" y="5972588"/>
            <a:ext cx="42005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9.1.1 Confinement Models and Two-Dimensional Electron Gas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5541" y="2209801"/>
            <a:ext cx="5472059" cy="30624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272204"/>
            <a:ext cx="2066925" cy="740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541" y="5234588"/>
            <a:ext cx="3024188" cy="850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5486400"/>
            <a:ext cx="838200" cy="370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7084" y="1871106"/>
            <a:ext cx="5572916" cy="34061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084" y="5277269"/>
            <a:ext cx="2143916" cy="656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551538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see the discrete </a:t>
            </a:r>
            <a:r>
              <a:rPr lang="en-US" dirty="0" err="1" smtClean="0"/>
              <a:t>subbands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9.1.2 Energy Band Transitions in Quantum Wells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2298974"/>
            <a:ext cx="5638800" cy="3442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867400"/>
            <a:ext cx="6096000" cy="2515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9.1.2 Continued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2740200"/>
            <a:ext cx="6248400" cy="29317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9.1.2 Continued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1820-F24B-4E9A-8411-1DDF7A2D44C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814" y="2286000"/>
            <a:ext cx="6049571" cy="384016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1494"/>
            <a:ext cx="2133600" cy="365125"/>
          </a:xfrm>
        </p:spPr>
        <p:txBody>
          <a:bodyPr/>
          <a:lstStyle/>
          <a:p>
            <a:r>
              <a:rPr lang="en-US" dirty="0" smtClean="0"/>
              <a:t>10/26/2015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/>
          <a:p>
            <a:r>
              <a:rPr lang="en-US" dirty="0" smtClean="0"/>
              <a:t>j. Denenberg- Fairfield Univ. - EE315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53519"/>
      </p:ext>
    </p:extLst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2305</TotalTime>
  <Words>812</Words>
  <Application>Microsoft Office PowerPoint</Application>
  <PresentationFormat>On-screen Show (4:3)</PresentationFormat>
  <Paragraphs>168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Courier New</vt:lpstr>
      <vt:lpstr>Symbol</vt:lpstr>
      <vt:lpstr>Trebuchet MS</vt:lpstr>
      <vt:lpstr>Wingdings</vt:lpstr>
      <vt:lpstr>Mod</vt:lpstr>
      <vt:lpstr>EE 315/ECE 451 Nanoelectronics I </vt:lpstr>
      <vt:lpstr>9.1 Semiconductor Heterostructures and Quantum Wells</vt:lpstr>
      <vt:lpstr>9.1 Continued</vt:lpstr>
      <vt:lpstr>9.1 Continued</vt:lpstr>
      <vt:lpstr>9.1.1 Confinement Models and Two-Dimensional Electron Gas</vt:lpstr>
      <vt:lpstr>9.</vt:lpstr>
      <vt:lpstr>9.1.2 Energy Band Transitions in Quantum Wells</vt:lpstr>
      <vt:lpstr>9.1.2 Continued</vt:lpstr>
      <vt:lpstr>9.1.2 Continued</vt:lpstr>
      <vt:lpstr>9.1.2 Continued</vt:lpstr>
      <vt:lpstr>9.2 Quantum Wires and Nanowires</vt:lpstr>
      <vt:lpstr>9.2 Quantum Wires and Nanowires - Continued</vt:lpstr>
      <vt:lpstr>9.2 Quantum Wires and Nanowires - Continued</vt:lpstr>
      <vt:lpstr>9.3 Quantum Dots and Nanoparticles</vt:lpstr>
      <vt:lpstr>9.3.1 Applications of Semiconducting Quantum Dots</vt:lpstr>
      <vt:lpstr>9.3.1 Applications of Semiconducting Quantum Dots</vt:lpstr>
      <vt:lpstr>9.3.1 Applications of Semiconducting Quantum Dots</vt:lpstr>
      <vt:lpstr>9.3.2 Plasmon Resonance and Metallic Nanoparticles</vt:lpstr>
      <vt:lpstr>9.3.2 Plasmon Resonance and Metallic Nanoparticles</vt:lpstr>
      <vt:lpstr>9.3.3 Functionalized Metallic Nanoparticles</vt:lpstr>
      <vt:lpstr>9.4 Nanostructure Fabrication Techniques</vt:lpstr>
      <vt:lpstr>9.4.1 Lithography</vt:lpstr>
      <vt:lpstr>9.4.1 Lithography</vt:lpstr>
      <vt:lpstr>9.4.1 Lithography</vt:lpstr>
      <vt:lpstr>9.4.4 Self Assembly</vt:lpstr>
      <vt:lpstr>9.4.4 Self Assembly</vt:lpstr>
      <vt:lpstr>9.4.4 Self Assembly</vt:lpstr>
      <vt:lpstr>9.5 Main Points</vt:lpstr>
      <vt:lpstr>9.6 Problems</vt:lpstr>
    </vt:vector>
  </TitlesOfParts>
  <Company>Fairfield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 315/ECE 451 Nanoelectronics I </dc:title>
  <dc:creator>Ryan Munden</dc:creator>
  <cp:lastModifiedBy>Jeffrey Denenberg</cp:lastModifiedBy>
  <cp:revision>221</cp:revision>
  <dcterms:created xsi:type="dcterms:W3CDTF">2010-09-13T20:08:01Z</dcterms:created>
  <dcterms:modified xsi:type="dcterms:W3CDTF">2015-11-04T19:29:43Z</dcterms:modified>
</cp:coreProperties>
</file>