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4A8A-3E8A-4580-98A4-21CB67DA183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5FCA-4AE9-4FD2-8CB6-4548C8EE9C87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A454-68D8-400F-9EAE-3E0F7FEA6EBE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E241-C293-420E-9991-9658F2DC12CB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FA1-19CF-4C23-B681-C9D0A8E14A36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8601-28A3-41D4-A26B-0261F8785FFF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57CB-A68B-4529-A292-6411BED84C79}" type="datetime1">
              <a:rPr lang="en-US" smtClean="0"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5828-CD9D-433B-9D4F-1B660E518EFF}" type="datetime1">
              <a:rPr lang="en-US" smtClean="0"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E301-A55B-4EC4-8876-3F8E9F22FB92}" type="datetime1">
              <a:rPr lang="en-US" smtClean="0"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4832-A77C-4484-B62D-C08E6B697BB8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7304-CF53-4C90-BC17-B2848BDD6A38}" type="datetime1">
              <a:rPr lang="en-US" smtClean="0"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C60-221A-4EF6-802E-C61C7EAEB8E2}" type="datetime1">
              <a:rPr lang="en-US" smtClean="0"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Communication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Overview</a:t>
            </a:r>
          </a:p>
          <a:p>
            <a:r>
              <a:rPr lang="en-US" sz="2800" dirty="0" smtClean="0"/>
              <a:t>Communication is a battle between signal and noise/distortion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Pulse Code Modulation (PCM)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communicate sampled values, we send a </a:t>
            </a:r>
            <a:br>
              <a:rPr lang="en-US" dirty="0" smtClean="0"/>
            </a:br>
            <a:r>
              <a:rPr lang="en-US" dirty="0" smtClean="0"/>
              <a:t>sequence of bits that represent the quantized </a:t>
            </a:r>
            <a:br>
              <a:rPr lang="en-US" dirty="0" smtClean="0"/>
            </a:br>
            <a:r>
              <a:rPr lang="en-US" dirty="0" smtClean="0"/>
              <a:t>value.</a:t>
            </a:r>
          </a:p>
          <a:p>
            <a:r>
              <a:rPr lang="en-US" dirty="0" smtClean="0"/>
              <a:t>For 16 quantization levels, 4 bits suffice.</a:t>
            </a:r>
          </a:p>
          <a:p>
            <a:r>
              <a:rPr lang="en-US" dirty="0" smtClean="0"/>
              <a:t>PCM can use binary representation of value.</a:t>
            </a:r>
          </a:p>
          <a:p>
            <a:r>
              <a:rPr lang="en-US" dirty="0" smtClean="0"/>
              <a:t>The PSTN uses companded PCM </a:t>
            </a:r>
            <a:br>
              <a:rPr lang="en-US" dirty="0" smtClean="0"/>
            </a:br>
            <a:r>
              <a:rPr lang="en-US" dirty="0" smtClean="0"/>
              <a:t>(similar to floating point)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72" y="1945829"/>
            <a:ext cx="3176832" cy="41109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D74-4320-47C9-B846-9646CC0F57E5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Channel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67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there is too much channel </a:t>
            </a:r>
            <a:r>
              <a:rPr lang="en-US" sz="2400" dirty="0" smtClean="0"/>
              <a:t>distortion</a:t>
            </a:r>
            <a:br>
              <a:rPr lang="en-US" sz="2400" dirty="0" smtClean="0"/>
            </a:br>
            <a:r>
              <a:rPr lang="en-US" sz="2400" dirty="0" smtClean="0"/>
              <a:t>or </a:t>
            </a:r>
            <a:r>
              <a:rPr lang="en-US" sz="2400" dirty="0"/>
              <a:t>noise, receiver may make </a:t>
            </a:r>
            <a:r>
              <a:rPr lang="en-US" sz="2400" dirty="0" smtClean="0"/>
              <a:t>a mistake,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the regenerated signal will be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incorrect</a:t>
            </a:r>
            <a:r>
              <a:rPr lang="en-US" sz="2400" dirty="0"/>
              <a:t>. Channel coding </a:t>
            </a:r>
            <a:r>
              <a:rPr lang="en-US" sz="2400" dirty="0" smtClean="0"/>
              <a:t>is needed to</a:t>
            </a:r>
            <a:br>
              <a:rPr lang="en-US" sz="2400" dirty="0" smtClean="0"/>
            </a:br>
            <a:r>
              <a:rPr lang="en-US" sz="2400" dirty="0" smtClean="0"/>
              <a:t>detect </a:t>
            </a:r>
            <a:r>
              <a:rPr lang="en-US" sz="2400" dirty="0"/>
              <a:t>and correct the </a:t>
            </a:r>
            <a:r>
              <a:rPr lang="en-US" sz="2400" dirty="0" smtClean="0"/>
              <a:t>message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35" y="1806772"/>
            <a:ext cx="6035490" cy="461288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795A-0FAF-4142-8176-AC1D39514A9E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Digital Communication </a:t>
            </a:r>
            <a:r>
              <a:rPr lang="en-US" sz="3600" dirty="0"/>
              <a:t>System Block Diagram (Basic)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0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Source encoder converts message into message signal (</a:t>
            </a:r>
            <a:r>
              <a:rPr lang="en-US" dirty="0" smtClean="0"/>
              <a:t>bits)</a:t>
            </a:r>
          </a:p>
          <a:p>
            <a:r>
              <a:rPr lang="en-US" dirty="0" smtClean="0"/>
              <a:t>Transmitter </a:t>
            </a:r>
            <a:r>
              <a:rPr lang="en-US" dirty="0"/>
              <a:t>converts message signal into format appropriate for </a:t>
            </a:r>
            <a:r>
              <a:rPr lang="en-US" dirty="0" smtClean="0"/>
              <a:t>channel transmission </a:t>
            </a:r>
            <a:r>
              <a:rPr lang="en-US" dirty="0"/>
              <a:t>(analog/digital </a:t>
            </a:r>
            <a:r>
              <a:rPr lang="en-US" dirty="0" smtClean="0"/>
              <a:t>signal)</a:t>
            </a:r>
          </a:p>
          <a:p>
            <a:r>
              <a:rPr lang="en-US" dirty="0" smtClean="0"/>
              <a:t>Channel </a:t>
            </a:r>
            <a:r>
              <a:rPr lang="en-US" dirty="0"/>
              <a:t>conveys signal but may introduce attenuation, distortion, </a:t>
            </a:r>
            <a:r>
              <a:rPr lang="en-US" dirty="0" smtClean="0"/>
              <a:t>noise, interference</a:t>
            </a:r>
          </a:p>
          <a:p>
            <a:r>
              <a:rPr lang="en-US" dirty="0" smtClean="0"/>
              <a:t>Receiver </a:t>
            </a:r>
            <a:r>
              <a:rPr lang="en-US" dirty="0"/>
              <a:t>decodes received signal back to message </a:t>
            </a:r>
            <a:r>
              <a:rPr lang="en-US" dirty="0" smtClean="0"/>
              <a:t>signal</a:t>
            </a:r>
          </a:p>
          <a:p>
            <a:r>
              <a:rPr lang="en-US" dirty="0" smtClean="0"/>
              <a:t>Source </a:t>
            </a:r>
            <a:r>
              <a:rPr lang="en-US" dirty="0"/>
              <a:t>decoder decodes message signal back into original message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56" y="1247553"/>
            <a:ext cx="9937910" cy="29379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AF16-3790-4165-A4F7-43AB506D6F24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3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Digital Communication </a:t>
            </a:r>
            <a:r>
              <a:rPr lang="en-US" sz="3200" dirty="0" smtClean="0"/>
              <a:t>System Block Diagram (Advanced)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435"/>
            <a:ext cx="10515600" cy="4967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Source </a:t>
            </a:r>
            <a:r>
              <a:rPr lang="en-US" sz="2400" dirty="0"/>
              <a:t>encoder compresses message to remove </a:t>
            </a:r>
            <a:r>
              <a:rPr lang="en-US" sz="2400" dirty="0" smtClean="0"/>
              <a:t>redundancy</a:t>
            </a:r>
          </a:p>
          <a:p>
            <a:r>
              <a:rPr lang="en-US" sz="2400" dirty="0" smtClean="0"/>
              <a:t>Encryption </a:t>
            </a:r>
            <a:r>
              <a:rPr lang="en-US" sz="2400" dirty="0"/>
              <a:t>protects against eavesdroppers and false </a:t>
            </a:r>
            <a:r>
              <a:rPr lang="en-US" sz="2400" dirty="0" smtClean="0"/>
              <a:t>messages</a:t>
            </a:r>
          </a:p>
          <a:p>
            <a:r>
              <a:rPr lang="en-US" sz="2400" dirty="0" smtClean="0"/>
              <a:t>Channel </a:t>
            </a:r>
            <a:r>
              <a:rPr lang="en-US" sz="2400" dirty="0"/>
              <a:t>encoder adds redundancy for error </a:t>
            </a:r>
            <a:r>
              <a:rPr lang="en-US" sz="2400" dirty="0" smtClean="0"/>
              <a:t>protection</a:t>
            </a:r>
          </a:p>
          <a:p>
            <a:r>
              <a:rPr lang="en-US" sz="2400" dirty="0" smtClean="0"/>
              <a:t>Modulator </a:t>
            </a:r>
            <a:r>
              <a:rPr lang="en-US" sz="2400" dirty="0"/>
              <a:t>converts digital inputs to signals suitable for physical channel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9" y="1132943"/>
            <a:ext cx="10765421" cy="32551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FC2C-F2EE-4D08-93EE-41AB1F5C9D30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Communication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1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Communication </a:t>
            </a:r>
            <a:r>
              <a:rPr lang="en-US" dirty="0"/>
              <a:t>systems convert information into a format appropriate</a:t>
            </a:r>
            <a:br>
              <a:rPr lang="en-US" dirty="0"/>
            </a:br>
            <a:r>
              <a:rPr lang="en-US" dirty="0"/>
              <a:t>for the transmission </a:t>
            </a:r>
            <a:r>
              <a:rPr lang="en-US" dirty="0" smtClean="0"/>
              <a:t>medium</a:t>
            </a:r>
          </a:p>
          <a:p>
            <a:r>
              <a:rPr lang="en-US" dirty="0" smtClean="0"/>
              <a:t>Some </a:t>
            </a:r>
            <a:r>
              <a:rPr lang="en-US" dirty="0"/>
              <a:t>channels convey electromagnetic waves </a:t>
            </a:r>
            <a:r>
              <a:rPr lang="en-US" dirty="0" smtClean="0"/>
              <a:t>(modulated signals).</a:t>
            </a:r>
            <a:endParaRPr lang="en-US" dirty="0" smtClean="0"/>
          </a:p>
          <a:p>
            <a:pPr lvl="1"/>
            <a:r>
              <a:rPr lang="en-US" dirty="0" smtClean="0"/>
              <a:t>Radio </a:t>
            </a:r>
            <a:r>
              <a:rPr lang="en-US" dirty="0"/>
              <a:t>(20 KHz to 20+ </a:t>
            </a:r>
            <a:r>
              <a:rPr lang="en-US" dirty="0" smtClean="0"/>
              <a:t>GHz)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fiber (200 THz or 1550 </a:t>
            </a:r>
            <a:r>
              <a:rPr lang="en-US" dirty="0" smtClean="0"/>
              <a:t>nm)</a:t>
            </a:r>
          </a:p>
          <a:p>
            <a:pPr lvl="1"/>
            <a:r>
              <a:rPr lang="en-US" dirty="0" smtClean="0"/>
              <a:t>Laser </a:t>
            </a:r>
            <a:r>
              <a:rPr lang="en-US" dirty="0"/>
              <a:t>line-of-sight (e.g., from Mars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</a:t>
            </a:r>
            <a:r>
              <a:rPr lang="en-US" dirty="0"/>
              <a:t>channels use sound, smell, pressure, chemical </a:t>
            </a:r>
            <a:r>
              <a:rPr lang="en-US" dirty="0" smtClean="0"/>
              <a:t>reactions (</a:t>
            </a:r>
            <a:r>
              <a:rPr lang="en-US" dirty="0"/>
              <a:t>b</a:t>
            </a:r>
            <a:r>
              <a:rPr lang="en-US" dirty="0" smtClean="0"/>
              <a:t>aseband  signals)</a:t>
            </a:r>
            <a:endParaRPr lang="en-US" dirty="0" smtClean="0"/>
          </a:p>
          <a:p>
            <a:pPr lvl="1"/>
            <a:r>
              <a:rPr lang="en-US" dirty="0" smtClean="0"/>
              <a:t>sound</a:t>
            </a:r>
            <a:endParaRPr lang="en-US" dirty="0" smtClean="0"/>
          </a:p>
          <a:p>
            <a:pPr lvl="1"/>
            <a:r>
              <a:rPr lang="en-US" dirty="0" smtClean="0"/>
              <a:t>smell</a:t>
            </a:r>
            <a:r>
              <a:rPr lang="en-US" dirty="0"/>
              <a:t>: </a:t>
            </a:r>
            <a:r>
              <a:rPr lang="en-US" dirty="0" smtClean="0"/>
              <a:t>ants</a:t>
            </a:r>
          </a:p>
          <a:p>
            <a:pPr lvl="1"/>
            <a:r>
              <a:rPr lang="en-US" dirty="0" smtClean="0"/>
              <a:t>chemical </a:t>
            </a:r>
            <a:r>
              <a:rPr lang="en-US" dirty="0"/>
              <a:t>reactions: neuron </a:t>
            </a:r>
            <a:r>
              <a:rPr lang="en-US" dirty="0" smtClean="0"/>
              <a:t>dendrites</a:t>
            </a:r>
          </a:p>
          <a:p>
            <a:pPr lvl="1"/>
            <a:r>
              <a:rPr lang="en-US" dirty="0" smtClean="0"/>
              <a:t>dance</a:t>
            </a:r>
            <a:r>
              <a:rPr lang="en-US" dirty="0"/>
              <a:t>: </a:t>
            </a:r>
            <a:r>
              <a:rPr lang="en-US" dirty="0" smtClean="0"/>
              <a:t>bees</a:t>
            </a:r>
          </a:p>
          <a:p>
            <a:r>
              <a:rPr lang="en-US" dirty="0" smtClean="0"/>
              <a:t>Analog </a:t>
            </a:r>
            <a:r>
              <a:rPr lang="en-US" dirty="0"/>
              <a:t>communication systems convert (modulate) analog signals into</a:t>
            </a:r>
            <a:br>
              <a:rPr lang="en-US" dirty="0"/>
            </a:br>
            <a:r>
              <a:rPr lang="en-US" dirty="0"/>
              <a:t>modulated (analog) </a:t>
            </a:r>
            <a:r>
              <a:rPr lang="en-US" dirty="0" smtClean="0"/>
              <a:t>signals – amplification to extend distance – noise grows linearly</a:t>
            </a: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communication systems convert information in the form of bits</a:t>
            </a:r>
            <a:br>
              <a:rPr lang="en-US" dirty="0"/>
            </a:br>
            <a:r>
              <a:rPr lang="en-US" dirty="0"/>
              <a:t>into binary/digital signals</a:t>
            </a:r>
            <a:r>
              <a:rPr lang="en-US" dirty="0" smtClean="0"/>
              <a:t> </a:t>
            </a:r>
            <a:r>
              <a:rPr lang="en-US" dirty="0" smtClean="0"/>
              <a:t>– bit regeneration to extend distance – BER grows, but slowly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2E65-9EFD-4D10-948F-5049FFB7A637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984"/>
            <a:ext cx="10515600" cy="4807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Physical channels have constraints on what kinds of signals can be</a:t>
            </a:r>
            <a:br>
              <a:rPr lang="en-US" dirty="0"/>
            </a:br>
            <a:r>
              <a:rPr lang="en-US" dirty="0" smtClean="0"/>
              <a:t>transmitted</a:t>
            </a:r>
          </a:p>
          <a:p>
            <a:pPr lvl="1"/>
            <a:r>
              <a:rPr lang="en-US" dirty="0" smtClean="0"/>
              <a:t>Radio </a:t>
            </a:r>
            <a:r>
              <a:rPr lang="en-US" dirty="0"/>
              <a:t>uses E&amp;M waves at various </a:t>
            </a:r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Submarine </a:t>
            </a:r>
            <a:r>
              <a:rPr lang="en-US" dirty="0"/>
              <a:t>communication at about 20 </a:t>
            </a:r>
            <a:r>
              <a:rPr lang="en-US" dirty="0" smtClean="0"/>
              <a:t>KHz</a:t>
            </a:r>
          </a:p>
          <a:p>
            <a:pPr lvl="1"/>
            <a:r>
              <a:rPr lang="en-US" dirty="0" smtClean="0"/>
              <a:t>Cordless </a:t>
            </a:r>
            <a:r>
              <a:rPr lang="en-US" dirty="0"/>
              <a:t>telephones: 45 MHz, 900 MHz, 2.4 GHz, 5.8 GHz, 1.9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Wired </a:t>
            </a:r>
            <a:r>
              <a:rPr lang="en-US" dirty="0"/>
              <a:t>links may require DC balanced codes to prevent voltage build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Fiber </a:t>
            </a:r>
            <a:r>
              <a:rPr lang="en-US" dirty="0"/>
              <a:t>optic channels use </a:t>
            </a:r>
            <a:r>
              <a:rPr lang="en-US" dirty="0" smtClean="0"/>
              <a:t>4B5B (data redundancy) </a:t>
            </a:r>
            <a:r>
              <a:rPr lang="en-US" dirty="0"/>
              <a:t>modulation to accommodate </a:t>
            </a:r>
            <a:r>
              <a:rPr lang="en-US" dirty="0" smtClean="0"/>
              <a:t>time-varying attenuation</a:t>
            </a:r>
            <a:endParaRPr lang="en-US" dirty="0" smtClean="0"/>
          </a:p>
          <a:p>
            <a:r>
              <a:rPr lang="en-US" dirty="0" smtClean="0"/>
              <a:t>CD </a:t>
            </a:r>
            <a:r>
              <a:rPr lang="en-US" dirty="0"/>
              <a:t>and DVD media require minimum spot size but position can be more</a:t>
            </a:r>
            <a:br>
              <a:rPr lang="en-US" dirty="0"/>
            </a:br>
            <a:r>
              <a:rPr lang="en-US" dirty="0" smtClean="0"/>
              <a:t>precise</a:t>
            </a:r>
          </a:p>
          <a:p>
            <a:r>
              <a:rPr lang="en-US" dirty="0" smtClean="0"/>
              <a:t>The </a:t>
            </a:r>
            <a:r>
              <a:rPr lang="en-US" dirty="0"/>
              <a:t>process of creating a signal suitable for transmission is called</a:t>
            </a:r>
            <a:br>
              <a:rPr lang="en-US" dirty="0"/>
            </a:br>
            <a:r>
              <a:rPr lang="en-US" dirty="0"/>
              <a:t>modulation (modulate from Latin to regulate)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159-3A8E-4E86-8C32-282213F882B0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6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812"/>
            <a:ext cx="10515600" cy="47888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Analog communication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Metric </a:t>
            </a:r>
            <a:r>
              <a:rPr lang="en-US" dirty="0"/>
              <a:t>is fidelity, closeness to original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want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common measure of infidelity is </a:t>
            </a:r>
            <a:r>
              <a:rPr lang="en-US" dirty="0" smtClean="0"/>
              <a:t>the Mean Square Error (MSE):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/>
              <a:t>communication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Metrics </a:t>
            </a:r>
            <a:r>
              <a:rPr lang="en-US" dirty="0"/>
              <a:t>are data rate R in bits/sec and probability of bit error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noise, never make bit </a:t>
            </a:r>
            <a:r>
              <a:rPr lang="en-US" dirty="0" smtClean="0"/>
              <a:t>errors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noise, </a:t>
            </a:r>
            <a:r>
              <a:rPr lang="en-US" dirty="0" err="1"/>
              <a:t>P</a:t>
            </a:r>
            <a:r>
              <a:rPr lang="en-US" baseline="-25000" dirty="0" err="1"/>
              <a:t>e</a:t>
            </a:r>
            <a:r>
              <a:rPr lang="en-US" dirty="0"/>
              <a:t> depends on </a:t>
            </a:r>
            <a:r>
              <a:rPr lang="en-US" dirty="0" smtClean="0"/>
              <a:t>signal power, noise </a:t>
            </a:r>
            <a:r>
              <a:rPr lang="en-US" dirty="0"/>
              <a:t>power, data rate, and</a:t>
            </a:r>
            <a:br>
              <a:rPr lang="en-US" dirty="0"/>
            </a:br>
            <a:r>
              <a:rPr lang="en-US" dirty="0"/>
              <a:t>channel characteristics.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055" y="2359908"/>
            <a:ext cx="1434297" cy="351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203" y="3069340"/>
            <a:ext cx="2345507" cy="76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203" y="4680863"/>
            <a:ext cx="1981691" cy="4578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E6B-1CD5-4466-9E5A-360B72BD8022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Rate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850"/>
            <a:ext cx="10515600" cy="4854804"/>
          </a:xfrm>
        </p:spPr>
        <p:txBody>
          <a:bodyPr>
            <a:noAutofit/>
          </a:bodyPr>
          <a:lstStyle/>
          <a:p>
            <a:r>
              <a:rPr lang="en-US" sz="2400" dirty="0" smtClean="0"/>
              <a:t>Maximum data </a:t>
            </a:r>
            <a:r>
              <a:rPr lang="en-US" sz="2400" dirty="0"/>
              <a:t>rate R is limited by signal power, noise power, </a:t>
            </a:r>
            <a:r>
              <a:rPr lang="en-US" sz="2400" dirty="0" smtClean="0"/>
              <a:t>distortion</a:t>
            </a:r>
          </a:p>
          <a:p>
            <a:r>
              <a:rPr lang="en-US" sz="2400" dirty="0" smtClean="0"/>
              <a:t>Without </a:t>
            </a:r>
            <a:r>
              <a:rPr lang="en-US" sz="2400" dirty="0"/>
              <a:t>distortion or noise, we could transmit at R = ∞ and error</a:t>
            </a:r>
            <a:br>
              <a:rPr lang="en-US" sz="2400" dirty="0"/>
            </a:br>
            <a:r>
              <a:rPr lang="en-US" sz="2400" dirty="0"/>
              <a:t>probably </a:t>
            </a:r>
            <a:r>
              <a:rPr lang="en-US" sz="2400" dirty="0" err="1"/>
              <a:t>P</a:t>
            </a:r>
            <a:r>
              <a:rPr lang="en-US" sz="2400" baseline="-25000" dirty="0" err="1"/>
              <a:t>e</a:t>
            </a:r>
            <a:r>
              <a:rPr lang="en-US" sz="2400" dirty="0"/>
              <a:t> = </a:t>
            </a:r>
            <a:r>
              <a:rPr lang="en-US" sz="2400" dirty="0" smtClean="0"/>
              <a:t>0</a:t>
            </a:r>
          </a:p>
          <a:p>
            <a:r>
              <a:rPr lang="en-US" sz="2400" dirty="0" smtClean="0"/>
              <a:t>The channel capacity </a:t>
            </a:r>
            <a:r>
              <a:rPr lang="en-US" sz="2400" dirty="0"/>
              <a:t>(</a:t>
            </a:r>
            <a:r>
              <a:rPr lang="en-US" sz="2400" dirty="0" smtClean="0"/>
              <a:t>1948, Claude Shannon) is </a:t>
            </a:r>
            <a:r>
              <a:rPr lang="en-US" sz="2400" dirty="0"/>
              <a:t>the maximum possible data rate for a </a:t>
            </a:r>
            <a:r>
              <a:rPr lang="en-US" sz="2400" dirty="0" smtClean="0"/>
              <a:t>system with </a:t>
            </a:r>
            <a:r>
              <a:rPr lang="en-US" sz="2400" dirty="0"/>
              <a:t>noise and </a:t>
            </a:r>
            <a:r>
              <a:rPr lang="en-US" sz="2400" dirty="0" smtClean="0"/>
              <a:t>distortion</a:t>
            </a:r>
          </a:p>
          <a:p>
            <a:pPr lvl="1"/>
            <a:r>
              <a:rPr lang="en-US" sz="1800" dirty="0" smtClean="0"/>
              <a:t>This </a:t>
            </a:r>
            <a:r>
              <a:rPr lang="en-US" sz="1800" dirty="0"/>
              <a:t>maximum rate can be approached with bit probability close to </a:t>
            </a:r>
            <a:r>
              <a:rPr lang="en-US" sz="1800" dirty="0" smtClean="0"/>
              <a:t>0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dirty="0"/>
              <a:t>additive white Gaussian noise (AWGN) </a:t>
            </a:r>
            <a:r>
              <a:rPr lang="en-US" sz="1800" dirty="0" smtClean="0"/>
              <a:t>channels (no distortion),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				</a:t>
            </a:r>
            <a:r>
              <a:rPr lang="en-US" sz="3200" baseline="-25000" dirty="0" smtClean="0"/>
              <a:t>notes: B = bandwidth,</a:t>
            </a:r>
            <a:r>
              <a:rPr lang="en-US" sz="3200" dirty="0" smtClean="0"/>
              <a:t> </a:t>
            </a:r>
            <a:r>
              <a:rPr lang="en-US" sz="2800" baseline="-25000" dirty="0" smtClean="0"/>
              <a:t>SNR = voltage ratio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400" dirty="0" smtClean="0"/>
          </a:p>
          <a:p>
            <a:pPr lvl="1"/>
            <a:r>
              <a:rPr lang="en-US" sz="1800" dirty="0" smtClean="0"/>
              <a:t>This </a:t>
            </a:r>
            <a:r>
              <a:rPr lang="en-US" sz="1800" dirty="0" smtClean="0"/>
              <a:t>theoretical result does not tell how to design real systems </a:t>
            </a:r>
            <a:r>
              <a:rPr lang="en-US" sz="1800" dirty="0" smtClean="0"/>
              <a:t>and assumes that you have forever to decide what bit was received.  Engineers have spent the last 70 years trying to achieve speed approaching the channel capacity.</a:t>
            </a:r>
            <a:endParaRPr lang="en-US" sz="1800" dirty="0" smtClean="0"/>
          </a:p>
          <a:p>
            <a:r>
              <a:rPr lang="en-US" sz="2400" dirty="0" smtClean="0"/>
              <a:t>Shannon </a:t>
            </a:r>
            <a:r>
              <a:rPr lang="en-US" sz="2400" dirty="0"/>
              <a:t>obtained C = 32 Kbps for telephone </a:t>
            </a:r>
            <a:r>
              <a:rPr lang="en-US" sz="2400" dirty="0" smtClean="0"/>
              <a:t>channels (B=3kHz, SNR~30dB)</a:t>
            </a:r>
          </a:p>
          <a:p>
            <a:r>
              <a:rPr lang="en-US" sz="2400" dirty="0" smtClean="0"/>
              <a:t>Get </a:t>
            </a:r>
            <a:r>
              <a:rPr lang="en-US" sz="2400" dirty="0"/>
              <a:t>higher rates with </a:t>
            </a:r>
            <a:r>
              <a:rPr lang="en-US" sz="2400" dirty="0" smtClean="0"/>
              <a:t>video modems/DSL </a:t>
            </a:r>
            <a:r>
              <a:rPr lang="en-US" sz="2400" smtClean="0"/>
              <a:t>(They use </a:t>
            </a:r>
            <a:r>
              <a:rPr lang="en-US" sz="2400" dirty="0"/>
              <a:t>much more </a:t>
            </a:r>
            <a:r>
              <a:rPr lang="en-US" sz="2400" dirty="0" smtClean="0"/>
              <a:t>bandwidth)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58" y="4284483"/>
            <a:ext cx="2569688" cy="41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460" y="1564850"/>
            <a:ext cx="921863" cy="126756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DB3-6369-4480-917F-812B7492C434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0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Chapter 1 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representation</a:t>
            </a:r>
          </a:p>
          <a:p>
            <a:r>
              <a:rPr lang="en-US" dirty="0" smtClean="0"/>
              <a:t>Communication system block diagrams</a:t>
            </a:r>
          </a:p>
          <a:p>
            <a:r>
              <a:rPr lang="en-US" dirty="0" smtClean="0"/>
              <a:t>Analog versus digital systems</a:t>
            </a:r>
          </a:p>
          <a:p>
            <a:r>
              <a:rPr lang="en-US" dirty="0" smtClean="0"/>
              <a:t>Performance metrics</a:t>
            </a:r>
          </a:p>
          <a:p>
            <a:r>
              <a:rPr lang="en-US" dirty="0" smtClean="0"/>
              <a:t>Data rate limits</a:t>
            </a:r>
          </a:p>
          <a:p>
            <a:r>
              <a:rPr lang="en-US" dirty="0" smtClean="0"/>
              <a:t>Next lecture: signals and signal space (L&amp;D chapter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6071-0FB3-41CA-A1A7-7D1D19F1D92E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 Types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Major classification of data: analog vs. digital</a:t>
            </a:r>
          </a:p>
          <a:p>
            <a:r>
              <a:rPr lang="en-US" dirty="0" smtClean="0"/>
              <a:t>Analog signals</a:t>
            </a:r>
          </a:p>
          <a:p>
            <a:pPr lvl="1"/>
            <a:r>
              <a:rPr lang="en-US" dirty="0" smtClean="0"/>
              <a:t>speech (words are sometimes discrete in time)</a:t>
            </a:r>
          </a:p>
          <a:p>
            <a:pPr lvl="1"/>
            <a:r>
              <a:rPr lang="en-US" dirty="0" smtClean="0"/>
              <a:t>music (closer to a continuous signal)</a:t>
            </a:r>
          </a:p>
          <a:p>
            <a:pPr lvl="1"/>
            <a:r>
              <a:rPr lang="en-US" dirty="0" smtClean="0"/>
              <a:t>temperature readings, barometric pressure, wind speed</a:t>
            </a:r>
          </a:p>
          <a:p>
            <a:pPr lvl="1"/>
            <a:r>
              <a:rPr lang="en-US" dirty="0" smtClean="0"/>
              <a:t>images stored on film</a:t>
            </a:r>
          </a:p>
          <a:p>
            <a:r>
              <a:rPr lang="en-US" dirty="0" smtClean="0"/>
              <a:t>Analog signals can be represented (approximately) using bits</a:t>
            </a:r>
          </a:p>
          <a:p>
            <a:pPr lvl="1"/>
            <a:r>
              <a:rPr lang="en-US" dirty="0" smtClean="0"/>
              <a:t>digitized images (can be compressed using JPEG)</a:t>
            </a:r>
          </a:p>
          <a:p>
            <a:pPr lvl="1"/>
            <a:r>
              <a:rPr lang="en-US" dirty="0" smtClean="0"/>
              <a:t>digitized video (can be compressed to MPEG)</a:t>
            </a:r>
          </a:p>
          <a:p>
            <a:r>
              <a:rPr lang="en-US" dirty="0" smtClean="0"/>
              <a:t>Bits: text, computer data</a:t>
            </a:r>
          </a:p>
          <a:p>
            <a:pPr lvl="1"/>
            <a:r>
              <a:rPr lang="en-US" dirty="0" smtClean="0"/>
              <a:t>Analog signals can be converted into bits by quantizing/digitizing</a:t>
            </a:r>
          </a:p>
          <a:p>
            <a:pPr lvl="1"/>
            <a:r>
              <a:rPr lang="en-US" dirty="0" smtClean="0"/>
              <a:t>The word bit (binary digit) was coined in the late 1940s by John Tukey. </a:t>
            </a:r>
            <a:br>
              <a:rPr lang="en-US" dirty="0" smtClean="0"/>
            </a:br>
            <a:r>
              <a:rPr lang="en-US" dirty="0" smtClean="0"/>
              <a:t>Today a byte is 8 bits. Originally it depended on the computer-6, 9, or 10 bits were also used.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8D27-024A-4771-89B2-8E77F501DF1A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Analog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analog communication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elephone (1876, Alexander Graham Bell)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honograph (1877, Thomas Alva Edison)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ilm soundtrack (1923, Lee </a:t>
            </a:r>
            <a:r>
              <a:rPr lang="en-US" dirty="0" err="1" smtClean="0"/>
              <a:t>DeForest</a:t>
            </a:r>
            <a:r>
              <a:rPr lang="en-US" dirty="0" smtClean="0"/>
              <a:t>, Joseph </a:t>
            </a:r>
            <a:r>
              <a:rPr lang="en-US" dirty="0" err="1" smtClean="0"/>
              <a:t>Tykoci´nski-Tykociner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Magnetic Recording (1899, </a:t>
            </a:r>
            <a:r>
              <a:rPr lang="en-US" dirty="0"/>
              <a:t>Valdemar </a:t>
            </a:r>
            <a:r>
              <a:rPr lang="en-US" dirty="0" smtClean="0"/>
              <a:t>Poulsen &amp; 1939, Marvin </a:t>
            </a:r>
            <a:r>
              <a:rPr lang="en-US" dirty="0" err="1" smtClean="0"/>
              <a:t>Camras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Key to early analog communication is the amplifier </a:t>
            </a:r>
            <a:br>
              <a:rPr lang="en-US" dirty="0" smtClean="0"/>
            </a:br>
            <a:r>
              <a:rPr lang="en-US" dirty="0" smtClean="0"/>
              <a:t>(1908, Lee </a:t>
            </a:r>
            <a:r>
              <a:rPr lang="en-US" dirty="0" err="1" smtClean="0"/>
              <a:t>DeForest</a:t>
            </a:r>
            <a:r>
              <a:rPr lang="en-US" dirty="0" smtClean="0"/>
              <a:t>, triode vacuum tube)</a:t>
            </a:r>
          </a:p>
          <a:p>
            <a:r>
              <a:rPr lang="en-US" dirty="0" smtClean="0"/>
              <a:t>Broadcast radio (AM, FM) is analog – HD radio is digital</a:t>
            </a:r>
          </a:p>
          <a:p>
            <a:r>
              <a:rPr lang="en-US" dirty="0" smtClean="0"/>
              <a:t>Broadcast television (1927, Philo Farnsworth) was analog</a:t>
            </a:r>
            <a:br>
              <a:rPr lang="en-US" dirty="0" smtClean="0"/>
            </a:br>
            <a:r>
              <a:rPr lang="en-US" dirty="0" smtClean="0"/>
              <a:t>until 2009 – now digital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149" y="1709072"/>
            <a:ext cx="990600" cy="1378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222" y="1729042"/>
            <a:ext cx="1358256" cy="135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0188"/>
            <a:ext cx="1045196" cy="1355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7" y="230188"/>
            <a:ext cx="1058835" cy="1355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148" y="230188"/>
            <a:ext cx="990600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222" y="210216"/>
            <a:ext cx="941103" cy="1363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6181" y="4651966"/>
            <a:ext cx="1128250" cy="1524997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2CCB-4D4B-4CA9-864E-EA0EE4DC5C85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6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long-distance communication was digital</a:t>
            </a:r>
          </a:p>
          <a:p>
            <a:pPr lvl="1"/>
            <a:r>
              <a:rPr lang="en-US" dirty="0" smtClean="0"/>
              <a:t>semaphores, white flag, smoke signals, drums, bugle calls, </a:t>
            </a:r>
            <a:br>
              <a:rPr lang="en-US" dirty="0" smtClean="0"/>
            </a:br>
            <a:r>
              <a:rPr lang="en-US" dirty="0" smtClean="0"/>
              <a:t>telegraph (1844, Samuel Morse)</a:t>
            </a:r>
          </a:p>
          <a:p>
            <a:pPr lvl="1"/>
            <a:r>
              <a:rPr lang="en-US" dirty="0" smtClean="0"/>
              <a:t>Teletypewriters (stock quotations)</a:t>
            </a:r>
          </a:p>
          <a:p>
            <a:pPr lvl="1"/>
            <a:r>
              <a:rPr lang="en-US" dirty="0" smtClean="0"/>
              <a:t>Emile </a:t>
            </a:r>
            <a:r>
              <a:rPr lang="en-US" dirty="0" err="1" smtClean="0"/>
              <a:t>Baudot</a:t>
            </a:r>
            <a:r>
              <a:rPr lang="en-US" dirty="0" smtClean="0"/>
              <a:t> (1874) created 5-unit code for alphabet. Today baud is a unit </a:t>
            </a:r>
            <a:br>
              <a:rPr lang="en-US" dirty="0" smtClean="0"/>
            </a:br>
            <a:r>
              <a:rPr lang="en-US" dirty="0" smtClean="0"/>
              <a:t>meaning one symbol per second.</a:t>
            </a:r>
          </a:p>
          <a:p>
            <a:r>
              <a:rPr lang="en-US" dirty="0" smtClean="0"/>
              <a:t>Working </a:t>
            </a:r>
            <a:r>
              <a:rPr lang="en-US" dirty="0" err="1" smtClean="0"/>
              <a:t>teleprinters</a:t>
            </a:r>
            <a:r>
              <a:rPr lang="en-US" dirty="0" smtClean="0"/>
              <a:t> were in service by 1924 at 65 words per minute</a:t>
            </a:r>
          </a:p>
          <a:p>
            <a:r>
              <a:rPr lang="en-US" dirty="0" smtClean="0"/>
              <a:t>Fax machines: Group 3 (voice lines) and Group 4 (ISDN)</a:t>
            </a:r>
          </a:p>
          <a:p>
            <a:pPr lvl="1"/>
            <a:r>
              <a:rPr lang="en-US" dirty="0" smtClean="0"/>
              <a:t>In 1990s the accounted for majority of </a:t>
            </a:r>
            <a:r>
              <a:rPr lang="en-US" dirty="0" err="1" smtClean="0"/>
              <a:t>transPacific</a:t>
            </a:r>
            <a:r>
              <a:rPr lang="en-US" dirty="0" smtClean="0"/>
              <a:t> telephone use. Sadly, fax machines are still in use.</a:t>
            </a:r>
          </a:p>
          <a:p>
            <a:pPr lvl="1"/>
            <a:r>
              <a:rPr lang="en-US" dirty="0" smtClean="0"/>
              <a:t>First fax machine was Alexander </a:t>
            </a:r>
            <a:r>
              <a:rPr lang="en-US" dirty="0" err="1" smtClean="0"/>
              <a:t>Bains</a:t>
            </a:r>
            <a:r>
              <a:rPr lang="en-US" dirty="0" smtClean="0"/>
              <a:t> 1843 device required conductive ink</a:t>
            </a:r>
          </a:p>
          <a:p>
            <a:pPr lvl="1"/>
            <a:r>
              <a:rPr lang="en-US" dirty="0" err="1" smtClean="0"/>
              <a:t>Pantelegraph</a:t>
            </a:r>
            <a:r>
              <a:rPr lang="en-US" dirty="0" smtClean="0"/>
              <a:t> (</a:t>
            </a:r>
            <a:r>
              <a:rPr lang="en-US" dirty="0"/>
              <a:t>Giovanni </a:t>
            </a:r>
            <a:r>
              <a:rPr lang="en-US" dirty="0" smtClean="0"/>
              <a:t>Caselli, 1865) set up telefax between Paris and Lyon</a:t>
            </a:r>
          </a:p>
          <a:p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091" y="1624613"/>
            <a:ext cx="9525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475" y="1624613"/>
            <a:ext cx="882633" cy="125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19" y="5446194"/>
            <a:ext cx="933842" cy="117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680" t="14135" r="26677" b="13404"/>
          <a:stretch/>
        </p:blipFill>
        <p:spPr>
          <a:xfrm>
            <a:off x="8480759" y="5457847"/>
            <a:ext cx="935832" cy="114857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CE56-DF48-4E9A-8886-43D080465E48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5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Analog vs. Digital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 signals</a:t>
            </a:r>
          </a:p>
          <a:p>
            <a:pPr lvl="1"/>
            <a:r>
              <a:rPr lang="en-US" dirty="0" smtClean="0"/>
              <a:t>Values varies continuously</a:t>
            </a:r>
          </a:p>
          <a:p>
            <a:r>
              <a:rPr lang="en-US" dirty="0" smtClean="0"/>
              <a:t>Digital signals</a:t>
            </a:r>
          </a:p>
          <a:p>
            <a:pPr lvl="1"/>
            <a:r>
              <a:rPr lang="en-US" dirty="0" smtClean="0"/>
              <a:t>Value limited to a finite set</a:t>
            </a:r>
          </a:p>
          <a:p>
            <a:pPr lvl="1"/>
            <a:r>
              <a:rPr lang="en-US" dirty="0" smtClean="0"/>
              <a:t>Digital systems are more robust</a:t>
            </a:r>
          </a:p>
          <a:p>
            <a:r>
              <a:rPr lang="en-US" dirty="0" smtClean="0"/>
              <a:t>Binary signals</a:t>
            </a:r>
          </a:p>
          <a:p>
            <a:pPr lvl="1"/>
            <a:r>
              <a:rPr lang="en-US" dirty="0" smtClean="0"/>
              <a:t>Have 2 possible values</a:t>
            </a:r>
          </a:p>
          <a:p>
            <a:pPr lvl="1"/>
            <a:r>
              <a:rPr lang="en-US" dirty="0" smtClean="0"/>
              <a:t>Used to represent bit values</a:t>
            </a:r>
          </a:p>
          <a:p>
            <a:pPr lvl="1"/>
            <a:r>
              <a:rPr lang="en-US" dirty="0" smtClean="0"/>
              <a:t>Bit time T needed to send 1 bit</a:t>
            </a:r>
          </a:p>
          <a:p>
            <a:pPr lvl="1"/>
            <a:r>
              <a:rPr lang="en-US" dirty="0" smtClean="0"/>
              <a:t>Data rate R = 1/T bits per second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02" y="1541920"/>
            <a:ext cx="3063713" cy="1531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02" y="3073777"/>
            <a:ext cx="3000950" cy="145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35" y="4665581"/>
            <a:ext cx="3057680" cy="151138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4360-C14D-4089-8CF0-641756280660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Sampling and Quantization, </a:t>
            </a:r>
            <a:r>
              <a:rPr lang="en-US" dirty="0" smtClean="0"/>
              <a:t>1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Quantization spacing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sampling </a:t>
                </a:r>
                <a:r>
                  <a:rPr lang="en-US" dirty="0"/>
                  <a:t>interval is </a:t>
                </a:r>
                <a:r>
                  <a:rPr lang="en-US" dirty="0" smtClean="0"/>
                  <a:t>T (not </a:t>
                </a:r>
                <a:r>
                  <a:rPr lang="en-US" dirty="0"/>
                  <a:t>shown in </a:t>
                </a:r>
                <a:r>
                  <a:rPr lang="en-US" dirty="0" smtClean="0"/>
                  <a:t>figure</a:t>
                </a:r>
                <a:r>
                  <a:rPr lang="en-US" dirty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520" y="3157541"/>
            <a:ext cx="6843909" cy="33349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C7A6-BE3F-4F16-A7A7-A8B8A29E8E83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Sampling and Quantization,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Usually sample times are </a:t>
            </a:r>
            <a:r>
              <a:rPr lang="en-US" dirty="0" smtClean="0"/>
              <a:t>uniformly </a:t>
            </a:r>
            <a:r>
              <a:rPr lang="en-US" dirty="0"/>
              <a:t>spaced. Higher frequency </a:t>
            </a:r>
            <a:r>
              <a:rPr lang="en-US" dirty="0" smtClean="0"/>
              <a:t>content requires </a:t>
            </a:r>
            <a:r>
              <a:rPr lang="en-US" dirty="0"/>
              <a:t>faster sampling. (Soprano must be sampled twice as fast as </a:t>
            </a:r>
            <a:r>
              <a:rPr lang="en-US" dirty="0" smtClean="0"/>
              <a:t>a tenor</a:t>
            </a:r>
            <a:r>
              <a:rPr lang="en-US" dirty="0"/>
              <a:t>.)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 err="1" smtClean="0"/>
              <a:t>alues</a:t>
            </a:r>
            <a:r>
              <a:rPr lang="en-US" dirty="0" smtClean="0"/>
              <a:t> </a:t>
            </a:r>
            <a:r>
              <a:rPr lang="en-US" dirty="0"/>
              <a:t>can be uniformly spaced, but nonuniform (logarithmic) spacing </a:t>
            </a:r>
            <a:r>
              <a:rPr lang="en-US" dirty="0" smtClean="0"/>
              <a:t>is often </a:t>
            </a:r>
            <a:r>
              <a:rPr lang="en-US" dirty="0"/>
              <a:t>used for voice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96" y="2822494"/>
            <a:ext cx="8166017" cy="23378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D389-DE1B-4565-B863-2E016688310A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Digital Transmission and Regeneration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2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Simplest digital communication is binary amplitude-shift keying (ASK)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(a) binary signal input to channel; (b) signal altered by channel;</a:t>
            </a:r>
            <a:br>
              <a:rPr lang="en-US" dirty="0"/>
            </a:br>
            <a:r>
              <a:rPr lang="en-US" dirty="0"/>
              <a:t>(c) signal + noise; (d) signal after detection by receiver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9" y="2192382"/>
            <a:ext cx="6127423" cy="32146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1: Communication Systems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33FC-41A5-47AC-A5E6-E75231549EF9}" type="datetime1">
              <a:rPr lang="en-US" smtClean="0"/>
              <a:t>12/23/2016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602</Words>
  <Application>Microsoft Office PowerPoint</Application>
  <PresentationFormat>Widescreen</PresentationFormat>
  <Paragraphs>183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Chapter 1 Communication Systems </vt:lpstr>
      <vt:lpstr>Chapter 1  Summary</vt:lpstr>
      <vt:lpstr>Information Types  </vt:lpstr>
      <vt:lpstr>Analog Messages</vt:lpstr>
      <vt:lpstr>Digital Messages</vt:lpstr>
      <vt:lpstr>Analog vs. Digital Systems</vt:lpstr>
      <vt:lpstr>Sampling and Quantization, 1 </vt:lpstr>
      <vt:lpstr>Sampling and Quantization, 2</vt:lpstr>
      <vt:lpstr>Digital Transmission and Regeneration </vt:lpstr>
      <vt:lpstr>Pulse Code Modulation (PCM)</vt:lpstr>
      <vt:lpstr>Channel Errors</vt:lpstr>
      <vt:lpstr>Digital Communication System Block Diagram (Basic) </vt:lpstr>
      <vt:lpstr>Digital Communication System Block Diagram (Advanced)</vt:lpstr>
      <vt:lpstr>Examples of Communication Channels</vt:lpstr>
      <vt:lpstr>Physical Channels</vt:lpstr>
      <vt:lpstr>Performance Metrics</vt:lpstr>
      <vt:lpstr>Data Rate Limits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33</cp:revision>
  <dcterms:created xsi:type="dcterms:W3CDTF">2016-12-19T00:00:23Z</dcterms:created>
  <dcterms:modified xsi:type="dcterms:W3CDTF">2016-12-23T17:49:13Z</dcterms:modified>
</cp:coreProperties>
</file>