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50" autoAdjust="0"/>
  </p:normalViewPr>
  <p:slideViewPr>
    <p:cSldViewPr snapToGrid="0">
      <p:cViewPr varScale="1">
        <p:scale>
          <a:sx n="98" d="100"/>
          <a:sy n="98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spectrum becomes obvious if you consider Euler’s Identity that sinusoids consist of two complex</a:t>
            </a:r>
            <a:r>
              <a:rPr lang="en-US" baseline="0" dirty="0" smtClean="0"/>
              <a:t> exponential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opposed to broadcast AM which has a strong carrier 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2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synchronizing the</a:t>
            </a:r>
            <a:r>
              <a:rPr lang="en-US" baseline="0" dirty="0" smtClean="0"/>
              <a:t> local oscillator to be at the exact frequency and phase of the “Suppressed” carrier.  This is difficult since there is no reference in the received signal.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 receiver is called synchronous, coherent, homodyne.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4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high frequency part of e(t)</a:t>
            </a:r>
            <a:r>
              <a:rPr lang="en-US" baseline="0" dirty="0" smtClean="0"/>
              <a:t> is at 2*f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8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coefficients</a:t>
            </a:r>
            <a:r>
              <a:rPr lang="en-US" baseline="0" dirty="0" smtClean="0"/>
              <a:t> are set by the Fourier series for a 50-50 duty cycle square wave.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PLL requires a reference signal so a bit of carrier needs to be added (DSB-RC). An</a:t>
            </a:r>
            <a:r>
              <a:rPr lang="en-US" baseline="0" dirty="0" smtClean="0"/>
              <a:t> inexpensive receiver requires a strong carrier. A &gt; |m(t)|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3110-8FC7-4D6A-928F-01F046C0AB7F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6E4D-002E-4895-A536-8BD1574D2150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B29D-7FF5-43A9-9CB9-8A83F2C15233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82B2-03F4-4D5E-A4BC-206F320445E8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EA8-00C7-485C-9255-404E308A42AB}" type="datetime1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01-F9FF-4EDE-8013-4CE83A1AC9B2}" type="datetime1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E1B-072E-4A13-99CB-AC004F73152A}" type="datetime1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2E27-4FCA-4F54-9DFE-C5C531B42FED}" type="datetime1">
              <a:rPr lang="en-US" smtClean="0"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FD0B-648E-4D13-BC3B-63C4B9401506}" type="datetime1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87E1-1AF3-4BE5-9839-7F8649290BF5}" type="datetime1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BD65-3C92-474C-92FA-637B6B8BD4D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3602038"/>
            <a:ext cx="1047205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5400" dirty="0" smtClean="0"/>
              <a:t>Amplitude Modulation and Demodulation</a:t>
            </a:r>
            <a:br>
              <a:rPr lang="en-US" sz="5400" dirty="0" smtClean="0"/>
            </a:br>
            <a:r>
              <a:rPr lang="en-US" sz="5400" dirty="0" smtClean="0"/>
              <a:t>Part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DSB-SC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751" y="957263"/>
            <a:ext cx="8448498" cy="5219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DSB-SC Example: Frequency </a:t>
            </a:r>
            <a:r>
              <a:rPr lang="en-US" dirty="0" smtClean="0"/>
              <a:t>Domain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452" y="990600"/>
            <a:ext cx="8129095" cy="5186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6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DSB-SC Example: Time </a:t>
            </a:r>
            <a:r>
              <a:rPr lang="en-US" dirty="0" smtClean="0"/>
              <a:t>Domain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0774" y="1012825"/>
            <a:ext cx="7510452" cy="51641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3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Switching Modulators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1238" y="1044575"/>
            <a:ext cx="8209524" cy="51323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7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Switching </a:t>
            </a:r>
            <a:r>
              <a:rPr lang="en-US" dirty="0" smtClean="0"/>
              <a:t>Modulators 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617" y="1165225"/>
            <a:ext cx="6154765" cy="50117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3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Demodulation of DSB-SC </a:t>
            </a:r>
            <a:r>
              <a:rPr lang="en-US" dirty="0" smtClean="0"/>
              <a:t>Signals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8436" y="1131888"/>
            <a:ext cx="7855127" cy="50450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Channel Impairments (Review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8795" y="1033463"/>
            <a:ext cx="7914409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352B-B210-4C12-B4D0-DB4DEC26748B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4: Amplitude Modulation and Demodulation - 1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Channel Equalization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829"/>
            <a:ext cx="10515600" cy="52081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Channel phase and amplitude effects can </a:t>
            </a:r>
            <a:r>
              <a:rPr lang="en-US" dirty="0"/>
              <a:t>be compensated for by equalization.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0" y="1760296"/>
            <a:ext cx="8917441" cy="45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4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Baseband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372"/>
            <a:ext cx="10515600" cy="5164591"/>
          </a:xfrm>
        </p:spPr>
        <p:txBody>
          <a:bodyPr>
            <a:normAutofit/>
          </a:bodyPr>
          <a:lstStyle/>
          <a:p>
            <a:r>
              <a:rPr lang="en-US" dirty="0"/>
              <a:t>The baseband is the frequency band of the original </a:t>
            </a:r>
            <a:r>
              <a:rPr lang="en-US" dirty="0" smtClean="0"/>
              <a:t>signal.</a:t>
            </a:r>
            <a:endParaRPr lang="en-US" dirty="0"/>
          </a:p>
          <a:p>
            <a:pPr lvl="1"/>
            <a:r>
              <a:rPr lang="en-US" dirty="0" smtClean="0"/>
              <a:t>Telephones</a:t>
            </a:r>
            <a:r>
              <a:rPr lang="en-US" dirty="0"/>
              <a:t>: </a:t>
            </a:r>
            <a:r>
              <a:rPr lang="en-US" dirty="0" smtClean="0"/>
              <a:t>300–3300 Hz</a:t>
            </a:r>
            <a:endParaRPr lang="en-US" dirty="0"/>
          </a:p>
          <a:p>
            <a:pPr lvl="1"/>
            <a:r>
              <a:rPr lang="en-US" dirty="0" smtClean="0"/>
              <a:t>High-fidelity </a:t>
            </a:r>
            <a:r>
              <a:rPr lang="en-US" dirty="0"/>
              <a:t>audio: </a:t>
            </a:r>
            <a:r>
              <a:rPr lang="en-US" dirty="0" smtClean="0"/>
              <a:t>20–20 KHz</a:t>
            </a:r>
            <a:endParaRPr lang="en-US" dirty="0"/>
          </a:p>
          <a:p>
            <a:pPr lvl="1"/>
            <a:r>
              <a:rPr lang="en-US" dirty="0" smtClean="0"/>
              <a:t>Television </a:t>
            </a:r>
            <a:r>
              <a:rPr lang="en-US" dirty="0"/>
              <a:t>(NTSC) video: </a:t>
            </a:r>
            <a:r>
              <a:rPr lang="en-US" dirty="0" smtClean="0"/>
              <a:t>30Hz–4.3 MHz</a:t>
            </a:r>
            <a:endParaRPr lang="en-US" dirty="0"/>
          </a:p>
          <a:p>
            <a:pPr lvl="1"/>
            <a:r>
              <a:rPr lang="en-US" dirty="0" smtClean="0"/>
              <a:t>Ethernet </a:t>
            </a:r>
            <a:r>
              <a:rPr lang="en-US" dirty="0"/>
              <a:t>(10 </a:t>
            </a:r>
            <a:r>
              <a:rPr lang="en-US" dirty="0" err="1"/>
              <a:t>Mbs</a:t>
            </a:r>
            <a:r>
              <a:rPr lang="en-US" dirty="0"/>
              <a:t>): 0–20 MHz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Baseband communication </a:t>
            </a:r>
            <a:r>
              <a:rPr lang="en-US" dirty="0" smtClean="0"/>
              <a:t>requires </a:t>
            </a:r>
            <a:r>
              <a:rPr lang="en-US" dirty="0"/>
              <a:t>wire (single, twisted pair, coax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Multiple </a:t>
            </a:r>
            <a:r>
              <a:rPr lang="en-US" dirty="0"/>
              <a:t>baseband signals cannot share a channel without </a:t>
            </a:r>
            <a:r>
              <a:rPr lang="en-US" dirty="0" smtClean="0"/>
              <a:t>time division multiplexing </a:t>
            </a:r>
            <a:r>
              <a:rPr lang="en-US" dirty="0"/>
              <a:t>(TDM).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3120358"/>
            <a:ext cx="6553200" cy="15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1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Carrier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8570"/>
            <a:ext cx="10515600" cy="5050973"/>
          </a:xfrm>
        </p:spPr>
        <p:txBody>
          <a:bodyPr>
            <a:normAutofit/>
          </a:bodyPr>
          <a:lstStyle/>
          <a:p>
            <a:r>
              <a:rPr lang="en-US" dirty="0"/>
              <a:t>Carrier communication uses modulation to shift spectrum of </a:t>
            </a:r>
            <a:r>
              <a:rPr lang="en-US" dirty="0" smtClean="0"/>
              <a:t>signal.</a:t>
            </a:r>
            <a:endParaRPr lang="en-US" dirty="0"/>
          </a:p>
          <a:p>
            <a:pPr lvl="1"/>
            <a:r>
              <a:rPr lang="en-US" dirty="0" smtClean="0"/>
              <a:t>Wireless </a:t>
            </a:r>
            <a:r>
              <a:rPr lang="en-US" dirty="0"/>
              <a:t>communication requires frequencies higher than </a:t>
            </a:r>
            <a:r>
              <a:rPr lang="en-US" dirty="0" smtClean="0"/>
              <a:t>baseband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signals can be sent at same time using different frequencies:</a:t>
            </a:r>
            <a:br>
              <a:rPr lang="en-US" dirty="0"/>
            </a:br>
            <a:r>
              <a:rPr lang="en-US" dirty="0"/>
              <a:t>frequency division multiplexing (</a:t>
            </a:r>
            <a:r>
              <a:rPr lang="en-US" dirty="0" smtClean="0"/>
              <a:t>FDM)</a:t>
            </a:r>
          </a:p>
          <a:p>
            <a:r>
              <a:rPr lang="en-US" dirty="0" smtClean="0"/>
              <a:t>In </a:t>
            </a:r>
            <a:r>
              <a:rPr lang="en-US" dirty="0"/>
              <a:t>carrier communication, the signal modulates a sinusoidal carrier.</a:t>
            </a:r>
            <a:br>
              <a:rPr lang="en-US" dirty="0"/>
            </a:br>
            <a:r>
              <a:rPr lang="en-US" dirty="0"/>
              <a:t>The signal modifies the amplitude, frequency, or phase of carrier.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amplitude modulation: A(t) is proportional to </a:t>
            </a:r>
            <a:r>
              <a:rPr lang="en-US" dirty="0" smtClean="0"/>
              <a:t>m(t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Frequency </a:t>
            </a:r>
            <a:r>
              <a:rPr lang="en-US" dirty="0"/>
              <a:t>and phase modulation are called angle modulation. </a:t>
            </a:r>
            <a:endParaRPr lang="en-US" dirty="0"/>
          </a:p>
          <a:p>
            <a:pPr lvl="1"/>
            <a:r>
              <a:rPr lang="en-US" dirty="0" smtClean="0"/>
              <a:t>frequency </a:t>
            </a:r>
            <a:r>
              <a:rPr lang="en-US" dirty="0"/>
              <a:t>modulation: </a:t>
            </a:r>
            <a:r>
              <a:rPr lang="en-US" dirty="0" err="1"/>
              <a:t>ω</a:t>
            </a:r>
            <a:r>
              <a:rPr lang="en-US" baseline="-25000" dirty="0" err="1"/>
              <a:t>c</a:t>
            </a:r>
            <a:r>
              <a:rPr lang="en-US" dirty="0"/>
              <a:t>(t) is proportional to </a:t>
            </a:r>
            <a:r>
              <a:rPr lang="en-US" dirty="0" smtClean="0"/>
              <a:t>m(t)</a:t>
            </a:r>
            <a:endParaRPr lang="en-US" dirty="0"/>
          </a:p>
          <a:p>
            <a:pPr lvl="1"/>
            <a:r>
              <a:rPr lang="en-US" dirty="0" smtClean="0"/>
              <a:t>phase </a:t>
            </a:r>
            <a:r>
              <a:rPr lang="en-US" dirty="0"/>
              <a:t>modulation: φ(t) is proportional to </a:t>
            </a:r>
            <a:r>
              <a:rPr lang="en-US" dirty="0" smtClean="0"/>
              <a:t>m(t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86" y="3549423"/>
            <a:ext cx="4351564" cy="4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Double-Sideband Amplitude </a:t>
            </a:r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4144"/>
            <a:ext cx="10515600" cy="51428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simplest modulation method is multiplication by </a:t>
            </a:r>
            <a:r>
              <a:rPr lang="en-US" dirty="0" smtClean="0"/>
              <a:t>sinusoid:</a:t>
            </a:r>
          </a:p>
          <a:p>
            <a:pPr marL="0" indent="0" algn="ctr">
              <a:buNone/>
            </a:pPr>
            <a:r>
              <a:rPr lang="en-US" dirty="0" smtClean="0"/>
              <a:t>x(t</a:t>
            </a:r>
            <a:r>
              <a:rPr lang="en-US" dirty="0"/>
              <a:t>) = m(t)cos(</a:t>
            </a:r>
            <a:r>
              <a:rPr lang="en-US" dirty="0" err="1"/>
              <a:t>ωct</a:t>
            </a:r>
            <a:r>
              <a:rPr lang="en-US" dirty="0"/>
              <a:t> + φ) = m(t)cos(2π</a:t>
            </a:r>
            <a:r>
              <a:rPr lang="en-US" dirty="0" err="1"/>
              <a:t>fct</a:t>
            </a:r>
            <a:r>
              <a:rPr lang="en-US" dirty="0"/>
              <a:t> + φ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usually set phase φ to 0 to simplify mathematical discussion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Fourier transform of the modulated signal </a:t>
            </a:r>
            <a:r>
              <a:rPr lang="en-US" dirty="0" smtClean="0"/>
              <a:t>is:</a:t>
            </a:r>
          </a:p>
          <a:p>
            <a:pPr marL="0" indent="0" algn="ctr">
              <a:buNone/>
            </a:pPr>
            <a:r>
              <a:rPr lang="en-US" dirty="0" smtClean="0"/>
              <a:t>X(f</a:t>
            </a:r>
            <a:r>
              <a:rPr lang="en-US" dirty="0"/>
              <a:t>) = </a:t>
            </a:r>
            <a:r>
              <a:rPr lang="en-US" dirty="0" smtClean="0"/>
              <a:t>½ [M(f </a:t>
            </a:r>
            <a:r>
              <a:rPr lang="en-US" dirty="0"/>
              <a:t>+ fc) + M(f - fc</a:t>
            </a:r>
            <a:r>
              <a:rPr lang="en-US" dirty="0" smtClean="0"/>
              <a:t>)]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778" y="3603325"/>
            <a:ext cx="2672443" cy="25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6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Double-Sideband Amplitude Modulation (cont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6708" y="1175658"/>
            <a:ext cx="7215955" cy="50006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0229" y="1227135"/>
            <a:ext cx="32064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Phasors and AM</a:t>
            </a:r>
            <a:br>
              <a:rPr lang="en-US" dirty="0" smtClean="0"/>
            </a:br>
            <a:r>
              <a:rPr lang="en-US" dirty="0" smtClean="0"/>
              <a:t>      A cos(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sin(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Assume m(t) very slow compared to </a:t>
            </a:r>
            <a:r>
              <a:rPr lang="en-US" dirty="0" err="1"/>
              <a:t>w</a:t>
            </a:r>
            <a:r>
              <a:rPr lang="en-US" baseline="-25000" dirty="0" err="1"/>
              <a:t>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m(t)cos(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err="1" smtClean="0"/>
              <a:t>t</a:t>
            </a:r>
            <a:r>
              <a:rPr lang="en-US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 that all of these “Phasors” rotate at the carrier rate, but we just look at the complex envelope.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64771" y="1986190"/>
            <a:ext cx="19376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>
            <a:off x="97971" y="3006497"/>
            <a:ext cx="19376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306288" y="5138057"/>
            <a:ext cx="1262741" cy="15872"/>
            <a:chOff x="1915888" y="4844143"/>
            <a:chExt cx="1262741" cy="1587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579914" y="4844143"/>
              <a:ext cx="598715" cy="49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915888" y="4855025"/>
              <a:ext cx="598715" cy="49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433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Signal Bandwidth vs. Carrier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170"/>
            <a:ext cx="10515600" cy="4702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Transmitters </a:t>
            </a:r>
            <a:r>
              <a:rPr lang="en-US" sz="3200" dirty="0"/>
              <a:t>can radiate only a narrow band without distortion. Thus </a:t>
            </a:r>
            <a:r>
              <a:rPr lang="en-US" sz="3200" dirty="0" smtClean="0"/>
              <a:t>we choose </a:t>
            </a:r>
            <a:r>
              <a:rPr lang="en-US" sz="3200" dirty="0"/>
              <a:t>the carrier frequency such </a:t>
            </a:r>
            <a:r>
              <a:rPr lang="en-US" sz="3200" dirty="0" smtClean="0"/>
              <a:t>that</a:t>
            </a:r>
          </a:p>
          <a:p>
            <a:pPr marL="0" indent="0" algn="ctr">
              <a:buNone/>
            </a:pPr>
            <a:r>
              <a:rPr lang="en-US" sz="3200" dirty="0" smtClean="0"/>
              <a:t>f</a:t>
            </a:r>
            <a:r>
              <a:rPr lang="en-US" sz="3200" baseline="-25000" dirty="0" smtClean="0"/>
              <a:t>c</a:t>
            </a:r>
            <a:r>
              <a:rPr lang="en-US" sz="3200" dirty="0" smtClean="0"/>
              <a:t> /B ≫ 1</a:t>
            </a:r>
            <a:r>
              <a:rPr lang="en-US" sz="3200" dirty="0"/>
              <a:t/>
            </a:r>
            <a:br>
              <a:rPr lang="en-US" sz="3200" dirty="0"/>
            </a:br>
            <a:endParaRPr lang="en-US" sz="1050" dirty="0" smtClean="0"/>
          </a:p>
          <a:p>
            <a:pPr marL="0" indent="0">
              <a:buNone/>
            </a:pPr>
            <a:r>
              <a:rPr lang="en-US" sz="3200" dirty="0" smtClean="0"/>
              <a:t>Examples:</a:t>
            </a:r>
            <a:endParaRPr lang="en-US" sz="3200" dirty="0"/>
          </a:p>
          <a:p>
            <a:pPr lvl="1"/>
            <a:r>
              <a:rPr lang="en-US" sz="2800" dirty="0" smtClean="0"/>
              <a:t>AM </a:t>
            </a:r>
            <a:r>
              <a:rPr lang="en-US" sz="2800" dirty="0"/>
              <a:t>radio: B = 5 KHz, 550 ≤ fc ≤ 1600 </a:t>
            </a:r>
            <a:r>
              <a:rPr lang="en-US" sz="2800" dirty="0" smtClean="0"/>
              <a:t>KHz ⇒ </a:t>
            </a:r>
            <a:r>
              <a:rPr lang="en-US" sz="2800" dirty="0"/>
              <a:t>100 &lt; fc/B &lt; </a:t>
            </a:r>
            <a:r>
              <a:rPr lang="en-US" sz="2800" dirty="0" smtClean="0"/>
              <a:t>320</a:t>
            </a:r>
            <a:endParaRPr lang="en-US" sz="2800" dirty="0"/>
          </a:p>
          <a:p>
            <a:pPr lvl="1"/>
            <a:r>
              <a:rPr lang="en-US" sz="2800" dirty="0" smtClean="0"/>
              <a:t>FM</a:t>
            </a:r>
            <a:r>
              <a:rPr lang="en-US" sz="2800" dirty="0"/>
              <a:t>: B = 200 KHz, 87.7 ≤ fc ≤ 108.0 </a:t>
            </a:r>
            <a:r>
              <a:rPr lang="en-US" sz="2800" dirty="0" smtClean="0"/>
              <a:t>MHz ⇒ </a:t>
            </a:r>
            <a:r>
              <a:rPr lang="en-US" sz="2800" dirty="0"/>
              <a:t>43 &lt; fc/B &lt; </a:t>
            </a:r>
            <a:r>
              <a:rPr lang="en-US" sz="2800" dirty="0" smtClean="0"/>
              <a:t>54</a:t>
            </a:r>
            <a:endParaRPr lang="en-US" sz="2800" dirty="0"/>
          </a:p>
          <a:p>
            <a:pPr lvl="1"/>
            <a:r>
              <a:rPr lang="en-US" sz="2800" dirty="0" smtClean="0"/>
              <a:t>US </a:t>
            </a:r>
            <a:r>
              <a:rPr lang="en-US" sz="2800" dirty="0"/>
              <a:t>television: B = 6 MHz, 54 ≤ fc ≤ 862 </a:t>
            </a:r>
            <a:r>
              <a:rPr lang="en-US" sz="2800" dirty="0" smtClean="0"/>
              <a:t>MHz ⇒ </a:t>
            </a:r>
            <a:r>
              <a:rPr lang="en-US" sz="2800" dirty="0"/>
              <a:t>9 ≤ fc/B ≤ </a:t>
            </a:r>
            <a:r>
              <a:rPr lang="en-US" sz="2800" dirty="0" smtClean="0"/>
              <a:t>142</a:t>
            </a:r>
          </a:p>
          <a:p>
            <a:pPr marL="0" indent="0">
              <a:buNone/>
            </a:pPr>
            <a:r>
              <a:rPr lang="en-US" sz="3200" dirty="0" smtClean="0"/>
              <a:t>Digital </a:t>
            </a:r>
            <a:r>
              <a:rPr lang="en-US" sz="3200" dirty="0"/>
              <a:t>TV uses </a:t>
            </a:r>
            <a:r>
              <a:rPr lang="en-US" sz="3200" dirty="0" smtClean="0"/>
              <a:t>the original </a:t>
            </a:r>
            <a:r>
              <a:rPr lang="en-US" sz="3200" dirty="0"/>
              <a:t>analog UHF </a:t>
            </a:r>
            <a:r>
              <a:rPr lang="en-US" sz="3200" dirty="0" smtClean="0"/>
              <a:t>TV frequency bands.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Demodulation of DSB-SC </a:t>
            </a:r>
            <a:r>
              <a:rPr lang="en-US" dirty="0" smtClean="0"/>
              <a:t>Signals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2031" y="990600"/>
            <a:ext cx="8107938" cy="5186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1E3-C6B3-4BAA-A431-6CE5CADBB839}" type="datetime1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510</Words>
  <Application>Microsoft Office PowerPoint</Application>
  <PresentationFormat>Widescreen</PresentationFormat>
  <Paragraphs>102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Chapter 4 </vt:lpstr>
      <vt:lpstr>Channel Impairments (Review)</vt:lpstr>
      <vt:lpstr>Channel Equalization</vt:lpstr>
      <vt:lpstr>Baseband Communication</vt:lpstr>
      <vt:lpstr>Carrier Communication</vt:lpstr>
      <vt:lpstr>Double-Sideband Amplitude Modulation</vt:lpstr>
      <vt:lpstr>Double-Sideband Amplitude Modulation (cont.)</vt:lpstr>
      <vt:lpstr>Signal Bandwidth vs. Carrier Frequency</vt:lpstr>
      <vt:lpstr>Demodulation of DSB-SC Signals</vt:lpstr>
      <vt:lpstr>DSB-SC Example</vt:lpstr>
      <vt:lpstr>DSB-SC Example: Frequency Domain</vt:lpstr>
      <vt:lpstr>DSB-SC Example: Time Domain</vt:lpstr>
      <vt:lpstr>Switching Modulators</vt:lpstr>
      <vt:lpstr>Switching Modulators 2</vt:lpstr>
      <vt:lpstr>Demodulation of DSB-SC Signals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139</cp:revision>
  <dcterms:created xsi:type="dcterms:W3CDTF">2016-12-19T00:00:23Z</dcterms:created>
  <dcterms:modified xsi:type="dcterms:W3CDTF">2016-12-22T19:29:02Z</dcterms:modified>
</cp:coreProperties>
</file>